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23"/>
  </p:notesMasterIdLst>
  <p:handoutMasterIdLst>
    <p:handoutMasterId r:id="rId24"/>
  </p:handoutMasterIdLst>
  <p:sldIdLst>
    <p:sldId id="475" r:id="rId2"/>
    <p:sldId id="471" r:id="rId3"/>
    <p:sldId id="420" r:id="rId4"/>
    <p:sldId id="353" r:id="rId5"/>
    <p:sldId id="352" r:id="rId6"/>
    <p:sldId id="487" r:id="rId7"/>
    <p:sldId id="403" r:id="rId8"/>
    <p:sldId id="473" r:id="rId9"/>
    <p:sldId id="377" r:id="rId10"/>
    <p:sldId id="472" r:id="rId11"/>
    <p:sldId id="448" r:id="rId12"/>
    <p:sldId id="440" r:id="rId13"/>
    <p:sldId id="441" r:id="rId14"/>
    <p:sldId id="450" r:id="rId15"/>
    <p:sldId id="438" r:id="rId16"/>
    <p:sldId id="482" r:id="rId17"/>
    <p:sldId id="484" r:id="rId18"/>
    <p:sldId id="486" r:id="rId19"/>
    <p:sldId id="485" r:id="rId20"/>
    <p:sldId id="481" r:id="rId21"/>
    <p:sldId id="477"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C"/>
    <a:srgbClr val="CDD5F7"/>
    <a:srgbClr val="FFFF99"/>
    <a:srgbClr val="A8B0EE"/>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5818" autoAdjust="0"/>
  </p:normalViewPr>
  <p:slideViewPr>
    <p:cSldViewPr>
      <p:cViewPr varScale="1">
        <p:scale>
          <a:sx n="64" d="100"/>
          <a:sy n="64" d="100"/>
        </p:scale>
        <p:origin x="138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BSOSFS001\HomeDirectories$\CESAR\share\ETDU\CDEWS%202012\ONDCP\Data\All%20Tables\14-CDEWS%20DC%20K2%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1528761227354002E-2"/>
          <c:y val="0.1672077749009219"/>
          <c:w val="0.88022476215027257"/>
          <c:h val="0.80336708593554573"/>
        </c:manualLayout>
      </c:layout>
      <c:pieChart>
        <c:varyColors val="1"/>
        <c:ser>
          <c:idx val="0"/>
          <c:order val="0"/>
          <c:tx>
            <c:strRef>
              <c:f>Sheet1!$B$1</c:f>
              <c:strCache>
                <c:ptCount val="1"/>
                <c:pt idx="0">
                  <c:v>Metabolites Found in All Synthetic Cannabinoids Positive Specimens (n=118)</c:v>
                </c:pt>
              </c:strCache>
            </c:strRef>
          </c:tx>
          <c:dPt>
            <c:idx val="4"/>
            <c:bubble3D val="0"/>
            <c:spPr>
              <a:solidFill>
                <a:schemeClr val="accent1">
                  <a:lumMod val="40000"/>
                  <a:lumOff val="60000"/>
                </a:schemeClr>
              </a:solidFill>
            </c:spPr>
          </c:dPt>
          <c:dLbls>
            <c:dLbl>
              <c:idx val="0"/>
              <c:layout>
                <c:manualLayout>
                  <c:x val="0.25817438310690632"/>
                  <c:y val="-9.0322747415174279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7001180413955103"/>
                  <c:y val="0.12611928059354791"/>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12659396230118802"/>
                  <c:y val="-6.7138799483071471E-2"/>
                </c:manualLayout>
              </c:layout>
              <c:tx>
                <c:rich>
                  <a:bodyPr/>
                  <a:lstStyle/>
                  <a:p>
                    <a:r>
                      <a:rPr lang="en-US">
                        <a:latin typeface="Arial Narrow" pitchFamily="34" charset="0"/>
                      </a:rPr>
                      <a:t>X</a:t>
                    </a:r>
                    <a:r>
                      <a:rPr lang="en-US"/>
                      <a:t>LR-11 Only
4%</a:t>
                    </a:r>
                  </a:p>
                </c:rich>
              </c:tx>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4.2934758085950847E-2"/>
                  <c:y val="-5.4850864573200181E-2"/>
                </c:manualLayout>
              </c:layout>
              <c:tx>
                <c:rich>
                  <a:bodyPr/>
                  <a:lstStyle/>
                  <a:p>
                    <a:r>
                      <a:rPr lang="en-US">
                        <a:latin typeface="Arial Narrow" pitchFamily="34" charset="0"/>
                      </a:rPr>
                      <a:t>U</a:t>
                    </a:r>
                    <a:r>
                      <a:rPr lang="en-US"/>
                      <a:t>R-144 and </a:t>
                    </a:r>
                  </a:p>
                  <a:p>
                    <a:r>
                      <a:rPr lang="en-US"/>
                      <a:t>JWH-018
3%</a:t>
                    </a:r>
                  </a:p>
                </c:rich>
              </c:tx>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3.3017996372466774E-2"/>
                  <c:y val="-1.4676298203382419E-2"/>
                </c:manualLayout>
              </c:layout>
              <c:tx>
                <c:rich>
                  <a:bodyPr/>
                  <a:lstStyle/>
                  <a:p>
                    <a:r>
                      <a:rPr lang="en-US" dirty="0"/>
                      <a:t>3+ </a:t>
                    </a:r>
                    <a:r>
                      <a:rPr lang="en-US" dirty="0" smtClean="0"/>
                      <a:t>Metabolites</a:t>
                    </a:r>
                    <a:r>
                      <a:rPr lang="en-US" dirty="0"/>
                      <a:t>
2%</a:t>
                    </a:r>
                  </a:p>
                </c:rich>
              </c:tx>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a:latin typeface="Arial Narrow" pitchFamily="34"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Sheet1!$A$2:$A$6</c:f>
              <c:strCache>
                <c:ptCount val="5"/>
                <c:pt idx="0">
                  <c:v>UR-144 Only</c:v>
                </c:pt>
                <c:pt idx="1">
                  <c:v>UR-144 and XLR-11</c:v>
                </c:pt>
                <c:pt idx="2">
                  <c:v>XLR-11 Only</c:v>
                </c:pt>
                <c:pt idx="3">
                  <c:v>UR-144 and JWH-018</c:v>
                </c:pt>
                <c:pt idx="4">
                  <c:v>3+ Metabolites*</c:v>
                </c:pt>
              </c:strCache>
            </c:strRef>
          </c:cat>
          <c:val>
            <c:numRef>
              <c:f>Sheet1!$B$2:$B$6</c:f>
              <c:numCache>
                <c:formatCode>0%</c:formatCode>
                <c:ptCount val="5"/>
                <c:pt idx="0">
                  <c:v>0.60000000000000064</c:v>
                </c:pt>
                <c:pt idx="1">
                  <c:v>0.31000000000000116</c:v>
                </c:pt>
                <c:pt idx="2">
                  <c:v>4.0000000000000056E-2</c:v>
                </c:pt>
                <c:pt idx="3">
                  <c:v>3.0000000000000068E-2</c:v>
                </c:pt>
                <c:pt idx="4">
                  <c:v>2.0000000000000028E-2</c:v>
                </c:pt>
              </c:numCache>
            </c:numRef>
          </c:val>
        </c:ser>
        <c:dLbls>
          <c:showLegendKey val="0"/>
          <c:showVal val="0"/>
          <c:showCatName val="1"/>
          <c:showSerName val="0"/>
          <c:showPercent val="1"/>
          <c:showBubbleSize val="0"/>
          <c:showLeaderLines val="1"/>
        </c:dLbls>
        <c:firstSliceAng val="150"/>
      </c:pieChart>
    </c:plotArea>
    <c:plotVisOnly val="1"/>
    <c:dispBlanksAs val="zero"/>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75552023886917"/>
          <c:y val="0.11110319589824845"/>
          <c:w val="0.74352508292305364"/>
          <c:h val="0.6299280575539643"/>
        </c:manualLayout>
      </c:layout>
      <c:barChart>
        <c:barDir val="col"/>
        <c:grouping val="clustered"/>
        <c:varyColors val="0"/>
        <c:ser>
          <c:idx val="0"/>
          <c:order val="0"/>
          <c:tx>
            <c:v>PSA Screen Positive</c:v>
          </c:tx>
          <c:spPr>
            <a:solidFill>
              <a:srgbClr val="953735"/>
            </a:solidFill>
            <a:ln>
              <a:solidFill>
                <a:sysClr val="windowText" lastClr="000000"/>
              </a:solidFill>
            </a:ln>
          </c:spPr>
          <c:invertIfNegative val="0"/>
          <c:dLbls>
            <c:dLbl>
              <c:idx val="0"/>
              <c:layout>
                <c:manualLayout>
                  <c:x val="0"/>
                  <c:y val="9.592326139088823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6.39488409272581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6.39488409272581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39488409272581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394884092725817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9.5923261390888238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b="1">
                    <a:latin typeface="Arial Narrow"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data!$A$35:$A$40</c:f>
              <c:strCache>
                <c:ptCount val="6"/>
                <c:pt idx="0">
                  <c:v>20 and Younger</c:v>
                </c:pt>
                <c:pt idx="1">
                  <c:v>21 to 25</c:v>
                </c:pt>
                <c:pt idx="2">
                  <c:v>26 to 30</c:v>
                </c:pt>
                <c:pt idx="3">
                  <c:v>31 to 40</c:v>
                </c:pt>
                <c:pt idx="4">
                  <c:v>41 to 50</c:v>
                </c:pt>
                <c:pt idx="5">
                  <c:v>51 and Older</c:v>
                </c:pt>
              </c:strCache>
            </c:strRef>
          </c:cat>
          <c:val>
            <c:numRef>
              <c:f>data!$B$35:$B$40</c:f>
              <c:numCache>
                <c:formatCode>0%</c:formatCode>
                <c:ptCount val="6"/>
                <c:pt idx="0">
                  <c:v>0.21400000000000041</c:v>
                </c:pt>
                <c:pt idx="1">
                  <c:v>0.25</c:v>
                </c:pt>
                <c:pt idx="2">
                  <c:v>0.37500000000000105</c:v>
                </c:pt>
                <c:pt idx="3">
                  <c:v>0.21700000000000041</c:v>
                </c:pt>
                <c:pt idx="4">
                  <c:v>0.17400000000000004</c:v>
                </c:pt>
                <c:pt idx="5">
                  <c:v>6.7000000000000032E-2</c:v>
                </c:pt>
              </c:numCache>
            </c:numRef>
          </c:val>
        </c:ser>
        <c:ser>
          <c:idx val="1"/>
          <c:order val="1"/>
          <c:tx>
            <c:v>PSA Screen Negative</c:v>
          </c:tx>
          <c:spPr>
            <a:solidFill>
              <a:srgbClr val="FFFF99"/>
            </a:solidFill>
            <a:ln>
              <a:solidFill>
                <a:sysClr val="windowText" lastClr="000000"/>
              </a:solidFill>
            </a:ln>
          </c:spPr>
          <c:invertIfNegative val="0"/>
          <c:dLbls>
            <c:spPr>
              <a:noFill/>
              <a:ln>
                <a:noFill/>
              </a:ln>
              <a:effectLst/>
            </c:spPr>
            <c:txPr>
              <a:bodyPr/>
              <a:lstStyle/>
              <a:p>
                <a:pPr>
                  <a:defRPr sz="1800" b="1">
                    <a:latin typeface="Arial Narrow"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data!$A$35:$A$40</c:f>
              <c:strCache>
                <c:ptCount val="6"/>
                <c:pt idx="0">
                  <c:v>20 and Younger</c:v>
                </c:pt>
                <c:pt idx="1">
                  <c:v>21 to 25</c:v>
                </c:pt>
                <c:pt idx="2">
                  <c:v>26 to 30</c:v>
                </c:pt>
                <c:pt idx="3">
                  <c:v>31 to 40</c:v>
                </c:pt>
                <c:pt idx="4">
                  <c:v>41 to 50</c:v>
                </c:pt>
                <c:pt idx="5">
                  <c:v>51 and Older</c:v>
                </c:pt>
              </c:strCache>
            </c:strRef>
          </c:cat>
          <c:val>
            <c:numRef>
              <c:f>data!$C$35:$C$40</c:f>
              <c:numCache>
                <c:formatCode>0%</c:formatCode>
                <c:ptCount val="6"/>
                <c:pt idx="0">
                  <c:v>0.33300000000000141</c:v>
                </c:pt>
                <c:pt idx="1">
                  <c:v>0.31400000000000106</c:v>
                </c:pt>
                <c:pt idx="2">
                  <c:v>0.3930000000000014</c:v>
                </c:pt>
                <c:pt idx="3">
                  <c:v>0.25900000000000001</c:v>
                </c:pt>
                <c:pt idx="4">
                  <c:v>0.1</c:v>
                </c:pt>
                <c:pt idx="5">
                  <c:v>0</c:v>
                </c:pt>
              </c:numCache>
            </c:numRef>
          </c:val>
        </c:ser>
        <c:dLbls>
          <c:showLegendKey val="0"/>
          <c:showVal val="0"/>
          <c:showCatName val="0"/>
          <c:showSerName val="0"/>
          <c:showPercent val="0"/>
          <c:showBubbleSize val="0"/>
        </c:dLbls>
        <c:gapWidth val="61"/>
        <c:axId val="133666944"/>
        <c:axId val="133667336"/>
      </c:barChart>
      <c:catAx>
        <c:axId val="133666944"/>
        <c:scaling>
          <c:orientation val="minMax"/>
        </c:scaling>
        <c:delete val="0"/>
        <c:axPos val="b"/>
        <c:numFmt formatCode="General" sourceLinked="0"/>
        <c:majorTickMark val="none"/>
        <c:minorTickMark val="none"/>
        <c:tickLblPos val="nextTo"/>
        <c:txPr>
          <a:bodyPr/>
          <a:lstStyle/>
          <a:p>
            <a:pPr>
              <a:defRPr sz="1000" b="1">
                <a:latin typeface="Arial Narrow" pitchFamily="34" charset="0"/>
                <a:cs typeface="Times New Roman" pitchFamily="18" charset="0"/>
              </a:defRPr>
            </a:pPr>
            <a:endParaRPr lang="en-US"/>
          </a:p>
        </c:txPr>
        <c:crossAx val="133667336"/>
        <c:crosses val="autoZero"/>
        <c:auto val="1"/>
        <c:lblAlgn val="ctr"/>
        <c:lblOffset val="400"/>
        <c:noMultiLvlLbl val="0"/>
      </c:catAx>
      <c:valAx>
        <c:axId val="133667336"/>
        <c:scaling>
          <c:orientation val="minMax"/>
          <c:max val="1"/>
        </c:scaling>
        <c:delete val="0"/>
        <c:axPos val="l"/>
        <c:majorGridlines>
          <c:spPr>
            <a:ln>
              <a:solidFill>
                <a:schemeClr val="accent1"/>
              </a:solidFill>
              <a:prstDash val="sysDot"/>
            </a:ln>
          </c:spPr>
        </c:majorGridlines>
        <c:numFmt formatCode="0%" sourceLinked="0"/>
        <c:majorTickMark val="out"/>
        <c:minorTickMark val="none"/>
        <c:tickLblPos val="nextTo"/>
        <c:txPr>
          <a:bodyPr/>
          <a:lstStyle/>
          <a:p>
            <a:pPr>
              <a:defRPr sz="1000">
                <a:latin typeface="Arial Narrow" pitchFamily="34" charset="0"/>
                <a:cs typeface="Times New Roman" pitchFamily="18" charset="0"/>
              </a:defRPr>
            </a:pPr>
            <a:endParaRPr lang="en-US"/>
          </a:p>
        </c:txPr>
        <c:crossAx val="133666944"/>
        <c:crosses val="autoZero"/>
        <c:crossBetween val="between"/>
      </c:valAx>
      <c:spPr>
        <a:noFill/>
      </c:spPr>
    </c:plotArea>
    <c:legend>
      <c:legendPos val="b"/>
      <c:legendEntry>
        <c:idx val="0"/>
        <c:txPr>
          <a:bodyPr/>
          <a:lstStyle/>
          <a:p>
            <a:pPr>
              <a:defRPr sz="1600">
                <a:latin typeface="Arial Narrow" pitchFamily="34" charset="0"/>
              </a:defRPr>
            </a:pPr>
            <a:endParaRPr lang="en-US"/>
          </a:p>
        </c:txPr>
      </c:legendEntry>
      <c:legendEntry>
        <c:idx val="1"/>
        <c:txPr>
          <a:bodyPr/>
          <a:lstStyle/>
          <a:p>
            <a:pPr>
              <a:defRPr sz="1600">
                <a:latin typeface="Arial Narrow" pitchFamily="34" charset="0"/>
              </a:defRPr>
            </a:pPr>
            <a:endParaRPr lang="en-US"/>
          </a:p>
        </c:txPr>
      </c:legendEntry>
      <c:layout>
        <c:manualLayout>
          <c:xMode val="edge"/>
          <c:yMode val="edge"/>
          <c:x val="0.35706999927761457"/>
          <c:y val="0.89341112248825638"/>
          <c:w val="0.51215957523658162"/>
          <c:h val="7.0993775995635194E-2"/>
        </c:manualLayout>
      </c:layout>
      <c:overlay val="1"/>
      <c:txPr>
        <a:bodyPr/>
        <a:lstStyle/>
        <a:p>
          <a:pPr>
            <a:defRPr sz="1600"/>
          </a:pPr>
          <a:endParaRPr lang="en-US"/>
        </a:p>
      </c:txPr>
    </c:legend>
    <c:plotVisOnly val="1"/>
    <c:dispBlanksAs val="gap"/>
    <c:showDLblsOverMax val="0"/>
  </c:chart>
  <c:spPr>
    <a:noFill/>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0.01333</cdr:x>
      <cdr:y>0.34773</cdr:y>
    </cdr:from>
    <cdr:to>
      <cdr:x>0.14711</cdr:x>
      <cdr:y>0.58514</cdr:y>
    </cdr:to>
    <cdr:sp macro="" textlink="">
      <cdr:nvSpPr>
        <cdr:cNvPr id="3" name="TextBox 1"/>
        <cdr:cNvSpPr txBox="1"/>
      </cdr:nvSpPr>
      <cdr:spPr>
        <a:xfrm xmlns:a="http://schemas.openxmlformats.org/drawingml/2006/main">
          <a:off x="95250" y="1228800"/>
          <a:ext cx="955691" cy="83895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85000"/>
            </a:lnSpc>
          </a:pPr>
          <a:r>
            <a:rPr lang="en-US" sz="1000" b="1" dirty="0">
              <a:solidFill>
                <a:schemeClr val="tx1"/>
              </a:solidFill>
              <a:latin typeface="Arial Narrow" pitchFamily="34" charset="0"/>
            </a:rPr>
            <a:t>Percentage </a:t>
          </a:r>
        </a:p>
        <a:p xmlns:a="http://schemas.openxmlformats.org/drawingml/2006/main">
          <a:pPr algn="ctr">
            <a:lnSpc>
              <a:spcPct val="85000"/>
            </a:lnSpc>
          </a:pPr>
          <a:r>
            <a:rPr lang="en-US" sz="1000" b="1" dirty="0">
              <a:solidFill>
                <a:schemeClr val="tx1"/>
              </a:solidFill>
              <a:latin typeface="Arial Narrow" pitchFamily="34" charset="0"/>
            </a:rPr>
            <a:t>Testing Positive </a:t>
          </a:r>
        </a:p>
        <a:p xmlns:a="http://schemas.openxmlformats.org/drawingml/2006/main">
          <a:pPr algn="ctr">
            <a:lnSpc>
              <a:spcPct val="85000"/>
            </a:lnSpc>
          </a:pPr>
          <a:r>
            <a:rPr lang="en-US" sz="1000" b="1" dirty="0">
              <a:solidFill>
                <a:schemeClr val="tx1"/>
              </a:solidFill>
              <a:latin typeface="Arial Narrow" pitchFamily="34" charset="0"/>
            </a:rPr>
            <a:t>for Synthetic Cannabinoids</a:t>
          </a:r>
          <a:endParaRPr lang="en-US" sz="1000" b="0" dirty="0">
            <a:solidFill>
              <a:schemeClr val="tx1"/>
            </a:solidFill>
            <a:latin typeface="Arial Narrow" pitchFamily="34" charset="0"/>
          </a:endParaRPr>
        </a:p>
      </cdr:txBody>
    </cdr:sp>
  </cdr:relSizeAnchor>
  <cdr:relSizeAnchor xmlns:cdr="http://schemas.openxmlformats.org/drawingml/2006/chartDrawing">
    <cdr:from>
      <cdr:x>0.20183</cdr:x>
      <cdr:y>0.82202</cdr:y>
    </cdr:from>
    <cdr:to>
      <cdr:x>0.3211</cdr:x>
      <cdr:y>0.85762</cdr:y>
    </cdr:to>
    <cdr:sp macro="" textlink="">
      <cdr:nvSpPr>
        <cdr:cNvPr id="4" name="TextBox 1"/>
        <cdr:cNvSpPr txBox="1"/>
      </cdr:nvSpPr>
      <cdr:spPr>
        <a:xfrm xmlns:a="http://schemas.openxmlformats.org/drawingml/2006/main">
          <a:off x="1676360" y="3519469"/>
          <a:ext cx="990640" cy="152419"/>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85000"/>
            </a:lnSpc>
          </a:pPr>
          <a:r>
            <a:rPr lang="en-US" sz="1000" b="0" dirty="0">
              <a:solidFill>
                <a:schemeClr val="tx1"/>
              </a:solidFill>
              <a:latin typeface="Arial Narrow" pitchFamily="34" charset="0"/>
            </a:rPr>
            <a:t> </a:t>
          </a:r>
          <a:r>
            <a:rPr lang="en-US" sz="1000" b="0" dirty="0" smtClean="0">
              <a:solidFill>
                <a:schemeClr val="tx1"/>
              </a:solidFill>
              <a:latin typeface="Arial Narrow" pitchFamily="34" charset="0"/>
            </a:rPr>
            <a:t>       (N=28</a:t>
          </a:r>
          <a:r>
            <a:rPr lang="en-US" sz="1000" b="0" dirty="0">
              <a:solidFill>
                <a:schemeClr val="tx1"/>
              </a:solidFill>
              <a:latin typeface="Arial Narrow" pitchFamily="34" charset="0"/>
            </a:rPr>
            <a:t>)   </a:t>
          </a:r>
          <a:r>
            <a:rPr lang="en-US" sz="1000" b="0" dirty="0" smtClean="0">
              <a:solidFill>
                <a:schemeClr val="tx1"/>
              </a:solidFill>
              <a:latin typeface="Arial Narrow" pitchFamily="34" charset="0"/>
            </a:rPr>
            <a:t>(N=18</a:t>
          </a:r>
          <a:r>
            <a:rPr lang="en-US" sz="1000" b="0" dirty="0">
              <a:solidFill>
                <a:schemeClr val="tx1"/>
              </a:solidFill>
              <a:latin typeface="Arial Narrow" pitchFamily="34" charset="0"/>
            </a:rPr>
            <a:t>)</a:t>
          </a:r>
        </a:p>
      </cdr:txBody>
    </cdr:sp>
  </cdr:relSizeAnchor>
  <cdr:relSizeAnchor xmlns:cdr="http://schemas.openxmlformats.org/drawingml/2006/chartDrawing">
    <cdr:from>
      <cdr:x>0.80734</cdr:x>
      <cdr:y>0.82202</cdr:y>
    </cdr:from>
    <cdr:to>
      <cdr:x>0.93578</cdr:x>
      <cdr:y>0.85762</cdr:y>
    </cdr:to>
    <cdr:sp macro="" textlink="">
      <cdr:nvSpPr>
        <cdr:cNvPr id="6" name="TextBox 1"/>
        <cdr:cNvSpPr txBox="1"/>
      </cdr:nvSpPr>
      <cdr:spPr>
        <a:xfrm xmlns:a="http://schemas.openxmlformats.org/drawingml/2006/main">
          <a:off x="6705604" y="3519469"/>
          <a:ext cx="1066795" cy="152419"/>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85000"/>
            </a:lnSpc>
          </a:pPr>
          <a:r>
            <a:rPr lang="en-US" sz="1000" b="0" dirty="0">
              <a:solidFill>
                <a:schemeClr val="tx1"/>
              </a:solidFill>
              <a:latin typeface="Arial Narrow" pitchFamily="34" charset="0"/>
            </a:rPr>
            <a:t> </a:t>
          </a:r>
          <a:r>
            <a:rPr lang="en-US" sz="1000" b="0" dirty="0" smtClean="0">
              <a:solidFill>
                <a:schemeClr val="tx1"/>
              </a:solidFill>
              <a:latin typeface="Arial Narrow" pitchFamily="34" charset="0"/>
            </a:rPr>
            <a:t>      (N=15)  (N=12</a:t>
          </a:r>
          <a:r>
            <a:rPr lang="en-US" sz="1000" b="0" dirty="0">
              <a:solidFill>
                <a:schemeClr val="tx1"/>
              </a:solidFill>
              <a:latin typeface="Arial Narrow" pitchFamily="34" charset="0"/>
            </a:rPr>
            <a:t>)</a:t>
          </a:r>
        </a:p>
      </cdr:txBody>
    </cdr:sp>
  </cdr:relSizeAnchor>
  <cdr:relSizeAnchor xmlns:cdr="http://schemas.openxmlformats.org/drawingml/2006/chartDrawing">
    <cdr:from>
      <cdr:x>0.7156</cdr:x>
      <cdr:y>0.82202</cdr:y>
    </cdr:from>
    <cdr:to>
      <cdr:x>0.82572</cdr:x>
      <cdr:y>0.86078</cdr:y>
    </cdr:to>
    <cdr:sp macro="" textlink="">
      <cdr:nvSpPr>
        <cdr:cNvPr id="7" name="TextBox 1"/>
        <cdr:cNvSpPr txBox="1"/>
      </cdr:nvSpPr>
      <cdr:spPr>
        <a:xfrm xmlns:a="http://schemas.openxmlformats.org/drawingml/2006/main">
          <a:off x="5943600" y="3519488"/>
          <a:ext cx="914635" cy="16595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85000"/>
            </a:lnSpc>
          </a:pPr>
          <a:r>
            <a:rPr lang="en-US" sz="1000" b="0" dirty="0">
              <a:solidFill>
                <a:schemeClr val="tx1"/>
              </a:solidFill>
              <a:latin typeface="Arial Narrow" pitchFamily="34" charset="0"/>
            </a:rPr>
            <a:t>  </a:t>
          </a:r>
          <a:r>
            <a:rPr lang="en-US" sz="1000" b="0" dirty="0" smtClean="0">
              <a:solidFill>
                <a:schemeClr val="tx1"/>
              </a:solidFill>
              <a:latin typeface="Arial Narrow" pitchFamily="34" charset="0"/>
            </a:rPr>
            <a:t>(N=23)  (</a:t>
          </a:r>
          <a:r>
            <a:rPr lang="en-US" sz="1000" dirty="0">
              <a:solidFill>
                <a:schemeClr val="tx1"/>
              </a:solidFill>
              <a:latin typeface="Arial Narrow" pitchFamily="34" charset="0"/>
            </a:rPr>
            <a:t>N</a:t>
          </a:r>
          <a:r>
            <a:rPr lang="en-US" sz="1000" b="0" dirty="0" smtClean="0">
              <a:solidFill>
                <a:schemeClr val="tx1"/>
              </a:solidFill>
              <a:latin typeface="Arial Narrow" pitchFamily="34" charset="0"/>
            </a:rPr>
            <a:t>=20</a:t>
          </a:r>
          <a:r>
            <a:rPr lang="en-US" sz="1000" b="0" dirty="0">
              <a:solidFill>
                <a:schemeClr val="tx1"/>
              </a:solidFill>
              <a:latin typeface="Arial Narrow" pitchFamily="34" charset="0"/>
            </a:rPr>
            <a:t>)</a:t>
          </a:r>
        </a:p>
      </cdr:txBody>
    </cdr:sp>
  </cdr:relSizeAnchor>
  <cdr:relSizeAnchor xmlns:cdr="http://schemas.openxmlformats.org/drawingml/2006/chartDrawing">
    <cdr:from>
      <cdr:x>0.56881</cdr:x>
      <cdr:y>0.82202</cdr:y>
    </cdr:from>
    <cdr:to>
      <cdr:x>0.6828</cdr:x>
      <cdr:y>0.86857</cdr:y>
    </cdr:to>
    <cdr:sp macro="" textlink="">
      <cdr:nvSpPr>
        <cdr:cNvPr id="8" name="TextBox 1"/>
        <cdr:cNvSpPr txBox="1"/>
      </cdr:nvSpPr>
      <cdr:spPr>
        <a:xfrm xmlns:a="http://schemas.openxmlformats.org/drawingml/2006/main">
          <a:off x="4724400" y="3519488"/>
          <a:ext cx="946778" cy="199303"/>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85000"/>
            </a:lnSpc>
          </a:pPr>
          <a:r>
            <a:rPr lang="en-US" sz="1000" b="0" dirty="0">
              <a:solidFill>
                <a:schemeClr val="tx1"/>
              </a:solidFill>
              <a:latin typeface="Arial Narrow" pitchFamily="34" charset="0"/>
            </a:rPr>
            <a:t>  </a:t>
          </a:r>
          <a:r>
            <a:rPr lang="en-US" sz="1000" b="0" dirty="0" smtClean="0">
              <a:solidFill>
                <a:schemeClr val="tx1"/>
              </a:solidFill>
              <a:latin typeface="Arial Narrow" pitchFamily="34" charset="0"/>
            </a:rPr>
            <a:t>     (</a:t>
          </a:r>
          <a:r>
            <a:rPr lang="en-US" sz="1000" dirty="0">
              <a:solidFill>
                <a:schemeClr val="tx1"/>
              </a:solidFill>
              <a:latin typeface="Arial Narrow" pitchFamily="34" charset="0"/>
            </a:rPr>
            <a:t>N</a:t>
          </a:r>
          <a:r>
            <a:rPr lang="en-US" sz="1000" b="0" dirty="0" smtClean="0">
              <a:solidFill>
                <a:schemeClr val="tx1"/>
              </a:solidFill>
              <a:latin typeface="Arial Narrow" pitchFamily="34" charset="0"/>
            </a:rPr>
            <a:t>=23</a:t>
          </a:r>
          <a:r>
            <a:rPr lang="en-US" sz="1000" b="0" dirty="0">
              <a:solidFill>
                <a:schemeClr val="tx1"/>
              </a:solidFill>
              <a:latin typeface="Arial Narrow" pitchFamily="34" charset="0"/>
            </a:rPr>
            <a:t>)  </a:t>
          </a:r>
          <a:r>
            <a:rPr lang="en-US" sz="1000" b="0" dirty="0" smtClean="0">
              <a:solidFill>
                <a:schemeClr val="tx1"/>
              </a:solidFill>
              <a:latin typeface="Arial Narrow" pitchFamily="34" charset="0"/>
            </a:rPr>
            <a:t>(N=27</a:t>
          </a:r>
          <a:r>
            <a:rPr lang="en-US" sz="1000" b="0" dirty="0">
              <a:solidFill>
                <a:schemeClr val="tx1"/>
              </a:solidFill>
              <a:latin typeface="Arial Narrow" pitchFamily="34" charset="0"/>
            </a:rPr>
            <a:t>)</a:t>
          </a:r>
        </a:p>
      </cdr:txBody>
    </cdr:sp>
  </cdr:relSizeAnchor>
  <cdr:relSizeAnchor xmlns:cdr="http://schemas.openxmlformats.org/drawingml/2006/chartDrawing">
    <cdr:from>
      <cdr:x>0.44954</cdr:x>
      <cdr:y>0.82202</cdr:y>
    </cdr:from>
    <cdr:to>
      <cdr:x>0.55674</cdr:x>
      <cdr:y>0.85808</cdr:y>
    </cdr:to>
    <cdr:sp macro="" textlink="">
      <cdr:nvSpPr>
        <cdr:cNvPr id="9" name="TextBox 1"/>
        <cdr:cNvSpPr txBox="1"/>
      </cdr:nvSpPr>
      <cdr:spPr>
        <a:xfrm xmlns:a="http://schemas.openxmlformats.org/drawingml/2006/main">
          <a:off x="3733800" y="3519488"/>
          <a:ext cx="890382" cy="15439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85000"/>
            </a:lnSpc>
          </a:pPr>
          <a:r>
            <a:rPr lang="en-US" sz="1000" b="0" dirty="0">
              <a:solidFill>
                <a:schemeClr val="tx1"/>
              </a:solidFill>
              <a:latin typeface="Arial Narrow" pitchFamily="34" charset="0"/>
            </a:rPr>
            <a:t>  </a:t>
          </a:r>
          <a:r>
            <a:rPr lang="en-US" sz="1000" b="0" dirty="0" smtClean="0">
              <a:solidFill>
                <a:schemeClr val="tx1"/>
              </a:solidFill>
              <a:latin typeface="Arial Narrow" pitchFamily="34" charset="0"/>
            </a:rPr>
            <a:t>    (</a:t>
          </a:r>
          <a:r>
            <a:rPr lang="en-US" sz="1000" dirty="0" smtClean="0">
              <a:solidFill>
                <a:schemeClr val="tx1"/>
              </a:solidFill>
              <a:latin typeface="Arial Narrow" pitchFamily="34" charset="0"/>
            </a:rPr>
            <a:t>N</a:t>
          </a:r>
          <a:r>
            <a:rPr lang="en-US" sz="1000" b="0" dirty="0" smtClean="0">
              <a:solidFill>
                <a:schemeClr val="tx1"/>
              </a:solidFill>
              <a:latin typeface="Arial Narrow" pitchFamily="34" charset="0"/>
            </a:rPr>
            <a:t>=56)  (N=28</a:t>
          </a:r>
          <a:r>
            <a:rPr lang="en-US" sz="1000" b="0" dirty="0">
              <a:solidFill>
                <a:schemeClr val="tx1"/>
              </a:solidFill>
              <a:latin typeface="Arial Narrow" pitchFamily="34" charset="0"/>
            </a:rPr>
            <a:t>)</a:t>
          </a:r>
        </a:p>
      </cdr:txBody>
    </cdr:sp>
  </cdr:relSizeAnchor>
  <cdr:relSizeAnchor xmlns:cdr="http://schemas.openxmlformats.org/drawingml/2006/chartDrawing">
    <cdr:from>
      <cdr:x>0.3211</cdr:x>
      <cdr:y>0.82202</cdr:y>
    </cdr:from>
    <cdr:to>
      <cdr:x>0.4491</cdr:x>
      <cdr:y>0.86347</cdr:y>
    </cdr:to>
    <cdr:sp macro="" textlink="">
      <cdr:nvSpPr>
        <cdr:cNvPr id="10" name="TextBox 1"/>
        <cdr:cNvSpPr txBox="1"/>
      </cdr:nvSpPr>
      <cdr:spPr>
        <a:xfrm xmlns:a="http://schemas.openxmlformats.org/drawingml/2006/main">
          <a:off x="2666992" y="3519469"/>
          <a:ext cx="1063143" cy="177467"/>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85000"/>
            </a:lnSpc>
          </a:pPr>
          <a:r>
            <a:rPr lang="en-US" sz="1000" b="0" dirty="0">
              <a:solidFill>
                <a:schemeClr val="tx1"/>
              </a:solidFill>
              <a:latin typeface="Arial Narrow" pitchFamily="34" charset="0"/>
            </a:rPr>
            <a:t>  </a:t>
          </a:r>
          <a:r>
            <a:rPr lang="en-US" sz="1000" b="0" dirty="0" smtClean="0">
              <a:solidFill>
                <a:schemeClr val="tx1"/>
              </a:solidFill>
              <a:latin typeface="Arial Narrow" pitchFamily="34" charset="0"/>
            </a:rPr>
            <a:t>      (</a:t>
          </a:r>
          <a:r>
            <a:rPr lang="en-US" sz="1000" dirty="0">
              <a:solidFill>
                <a:schemeClr val="tx1"/>
              </a:solidFill>
              <a:latin typeface="Arial Narrow" pitchFamily="34" charset="0"/>
            </a:rPr>
            <a:t>N</a:t>
          </a:r>
          <a:r>
            <a:rPr lang="en-US" sz="1000" b="0" dirty="0" smtClean="0">
              <a:solidFill>
                <a:schemeClr val="tx1"/>
              </a:solidFill>
              <a:latin typeface="Arial Narrow" pitchFamily="34" charset="0"/>
            </a:rPr>
            <a:t>=40</a:t>
          </a:r>
          <a:r>
            <a:rPr lang="en-US" sz="1000" b="0" dirty="0">
              <a:solidFill>
                <a:schemeClr val="tx1"/>
              </a:solidFill>
              <a:latin typeface="Arial Narrow" pitchFamily="34" charset="0"/>
            </a:rPr>
            <a:t>)  </a:t>
          </a:r>
          <a:r>
            <a:rPr lang="en-US" sz="1000" b="0" dirty="0" smtClean="0">
              <a:solidFill>
                <a:schemeClr val="tx1"/>
              </a:solidFill>
              <a:latin typeface="Arial Narrow" pitchFamily="34" charset="0"/>
            </a:rPr>
            <a:t>(N=51</a:t>
          </a:r>
          <a:r>
            <a:rPr lang="en-US" sz="1000" b="0" dirty="0">
              <a:solidFill>
                <a:schemeClr val="tx1"/>
              </a:solidFill>
              <a:latin typeface="Arial Narrow" pitchFamily="34" charset="0"/>
            </a:rPr>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7259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3827" y="0"/>
            <a:ext cx="2972590" cy="465138"/>
          </a:xfrm>
          <a:prstGeom prst="rect">
            <a:avLst/>
          </a:prstGeom>
        </p:spPr>
        <p:txBody>
          <a:bodyPr vert="horz" lIns="91440" tIns="45720" rIns="91440" bIns="45720" rtlCol="0"/>
          <a:lstStyle>
            <a:lvl1pPr algn="r">
              <a:defRPr sz="1200"/>
            </a:lvl1pPr>
          </a:lstStyle>
          <a:p>
            <a:fld id="{D08C9763-CF81-4F5C-BDFB-E0614E056D9E}" type="datetimeFigureOut">
              <a:rPr lang="en-US" smtClean="0"/>
              <a:pPr/>
              <a:t>9/2/2016</a:t>
            </a:fld>
            <a:endParaRPr lang="en-US"/>
          </a:p>
        </p:txBody>
      </p:sp>
      <p:sp>
        <p:nvSpPr>
          <p:cNvPr id="4" name="Footer Placeholder 3"/>
          <p:cNvSpPr>
            <a:spLocks noGrp="1"/>
          </p:cNvSpPr>
          <p:nvPr>
            <p:ph type="ftr" sz="quarter" idx="2"/>
          </p:nvPr>
        </p:nvSpPr>
        <p:spPr>
          <a:xfrm>
            <a:off x="4" y="8829675"/>
            <a:ext cx="297259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3827" y="8829675"/>
            <a:ext cx="2972590" cy="465138"/>
          </a:xfrm>
          <a:prstGeom prst="rect">
            <a:avLst/>
          </a:prstGeom>
        </p:spPr>
        <p:txBody>
          <a:bodyPr vert="horz" lIns="91440" tIns="45720" rIns="91440" bIns="45720" rtlCol="0" anchor="b"/>
          <a:lstStyle>
            <a:lvl1pPr algn="r">
              <a:defRPr sz="1200"/>
            </a:lvl1pPr>
          </a:lstStyle>
          <a:p>
            <a:fld id="{497E79A4-65B8-4C8A-A5BB-A1AEA052F8AD}" type="slidenum">
              <a:rPr lang="en-US" smtClean="0"/>
              <a:pPr/>
              <a:t>‹#›</a:t>
            </a:fld>
            <a:endParaRPr lang="en-US"/>
          </a:p>
        </p:txBody>
      </p:sp>
    </p:spTree>
    <p:extLst>
      <p:ext uri="{BB962C8B-B14F-4D97-AF65-F5344CB8AC3E}">
        <p14:creationId xmlns:p14="http://schemas.microsoft.com/office/powerpoint/2010/main" val="3141133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80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84615" y="0"/>
            <a:ext cx="2971800" cy="464820"/>
          </a:xfrm>
          <a:prstGeom prst="rect">
            <a:avLst/>
          </a:prstGeom>
        </p:spPr>
        <p:txBody>
          <a:bodyPr vert="horz" lIns="92446" tIns="46223" rIns="92446" bIns="46223" rtlCol="0"/>
          <a:lstStyle>
            <a:lvl1pPr algn="r">
              <a:defRPr sz="1200"/>
            </a:lvl1pPr>
          </a:lstStyle>
          <a:p>
            <a:fld id="{C4B64A35-4D23-4D40-89F0-8EED7700B912}" type="datetimeFigureOut">
              <a:rPr lang="en-US" smtClean="0"/>
              <a:pPr/>
              <a:t>9/2/2016</a:t>
            </a:fld>
            <a:endParaRPr lang="en-US"/>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297180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84615" y="8829967"/>
            <a:ext cx="2971800" cy="464820"/>
          </a:xfrm>
          <a:prstGeom prst="rect">
            <a:avLst/>
          </a:prstGeom>
        </p:spPr>
        <p:txBody>
          <a:bodyPr vert="horz" lIns="92446" tIns="46223" rIns="92446" bIns="46223" rtlCol="0" anchor="b"/>
          <a:lstStyle>
            <a:lvl1pPr algn="r">
              <a:defRPr sz="1200"/>
            </a:lvl1pPr>
          </a:lstStyle>
          <a:p>
            <a:fld id="{6A3ECE00-270C-497C-8396-51754254C2F3}" type="slidenum">
              <a:rPr lang="en-US" smtClean="0"/>
              <a:pPr/>
              <a:t>‹#›</a:t>
            </a:fld>
            <a:endParaRPr lang="en-US"/>
          </a:p>
        </p:txBody>
      </p:sp>
    </p:spTree>
    <p:extLst>
      <p:ext uri="{BB962C8B-B14F-4D97-AF65-F5344CB8AC3E}">
        <p14:creationId xmlns:p14="http://schemas.microsoft.com/office/powerpoint/2010/main" val="3673529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1</a:t>
            </a:fld>
            <a:endParaRPr lang="en-US"/>
          </a:p>
        </p:txBody>
      </p:sp>
    </p:spTree>
    <p:extLst>
      <p:ext uri="{BB962C8B-B14F-4D97-AF65-F5344CB8AC3E}">
        <p14:creationId xmlns:p14="http://schemas.microsoft.com/office/powerpoint/2010/main" val="484885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696913"/>
            <a:ext cx="4646612"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11</a:t>
            </a:fld>
            <a:endParaRPr lang="en-US"/>
          </a:p>
        </p:txBody>
      </p:sp>
    </p:spTree>
    <p:extLst>
      <p:ext uri="{BB962C8B-B14F-4D97-AF65-F5344CB8AC3E}">
        <p14:creationId xmlns:p14="http://schemas.microsoft.com/office/powerpoint/2010/main" val="260572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12</a:t>
            </a:fld>
            <a:endParaRPr lang="en-US"/>
          </a:p>
        </p:txBody>
      </p:sp>
    </p:spTree>
    <p:extLst>
      <p:ext uri="{BB962C8B-B14F-4D97-AF65-F5344CB8AC3E}">
        <p14:creationId xmlns:p14="http://schemas.microsoft.com/office/powerpoint/2010/main" val="3577898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13</a:t>
            </a:fld>
            <a:endParaRPr lang="en-US"/>
          </a:p>
        </p:txBody>
      </p:sp>
    </p:spTree>
    <p:extLst>
      <p:ext uri="{BB962C8B-B14F-4D97-AF65-F5344CB8AC3E}">
        <p14:creationId xmlns:p14="http://schemas.microsoft.com/office/powerpoint/2010/main" val="724950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696913"/>
            <a:ext cx="4646612" cy="3486150"/>
          </a:xfrm>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A3ECE00-270C-497C-8396-51754254C2F3}" type="slidenum">
              <a:rPr lang="en-US" smtClean="0"/>
              <a:pPr/>
              <a:t>14</a:t>
            </a:fld>
            <a:endParaRPr lang="en-US"/>
          </a:p>
        </p:txBody>
      </p:sp>
    </p:spTree>
    <p:extLst>
      <p:ext uri="{BB962C8B-B14F-4D97-AF65-F5344CB8AC3E}">
        <p14:creationId xmlns:p14="http://schemas.microsoft.com/office/powerpoint/2010/main" val="2001347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3ECE00-270C-497C-8396-51754254C2F3}" type="slidenum">
              <a:rPr lang="en-US" smtClean="0"/>
              <a:pPr/>
              <a:t>15</a:t>
            </a:fld>
            <a:endParaRPr lang="en-US"/>
          </a:p>
        </p:txBody>
      </p:sp>
    </p:spTree>
    <p:extLst>
      <p:ext uri="{BB962C8B-B14F-4D97-AF65-F5344CB8AC3E}">
        <p14:creationId xmlns:p14="http://schemas.microsoft.com/office/powerpoint/2010/main" val="2670578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16</a:t>
            </a:fld>
            <a:endParaRPr lang="en-US"/>
          </a:p>
        </p:txBody>
      </p:sp>
    </p:spTree>
    <p:extLst>
      <p:ext uri="{BB962C8B-B14F-4D97-AF65-F5344CB8AC3E}">
        <p14:creationId xmlns:p14="http://schemas.microsoft.com/office/powerpoint/2010/main" val="3020506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3ECE00-270C-497C-8396-51754254C2F3}" type="slidenum">
              <a:rPr lang="en-US" smtClean="0"/>
              <a:pPr/>
              <a:t>20</a:t>
            </a:fld>
            <a:endParaRPr lang="en-US"/>
          </a:p>
        </p:txBody>
      </p:sp>
    </p:spTree>
    <p:extLst>
      <p:ext uri="{BB962C8B-B14F-4D97-AF65-F5344CB8AC3E}">
        <p14:creationId xmlns:p14="http://schemas.microsoft.com/office/powerpoint/2010/main" val="2301174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2</a:t>
            </a:fld>
            <a:endParaRPr lang="en-US"/>
          </a:p>
        </p:txBody>
      </p:sp>
    </p:spTree>
    <p:extLst>
      <p:ext uri="{BB962C8B-B14F-4D97-AF65-F5344CB8AC3E}">
        <p14:creationId xmlns:p14="http://schemas.microsoft.com/office/powerpoint/2010/main" val="3105392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3</a:t>
            </a:fld>
            <a:endParaRPr lang="en-US"/>
          </a:p>
        </p:txBody>
      </p:sp>
    </p:spTree>
    <p:extLst>
      <p:ext uri="{BB962C8B-B14F-4D97-AF65-F5344CB8AC3E}">
        <p14:creationId xmlns:p14="http://schemas.microsoft.com/office/powerpoint/2010/main" val="3294184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4</a:t>
            </a:fld>
            <a:endParaRPr lang="en-US"/>
          </a:p>
        </p:txBody>
      </p:sp>
    </p:spTree>
    <p:extLst>
      <p:ext uri="{BB962C8B-B14F-4D97-AF65-F5344CB8AC3E}">
        <p14:creationId xmlns:p14="http://schemas.microsoft.com/office/powerpoint/2010/main" val="2511164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696913"/>
            <a:ext cx="4646612"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5</a:t>
            </a:fld>
            <a:endParaRPr lang="en-US"/>
          </a:p>
        </p:txBody>
      </p:sp>
    </p:spTree>
    <p:extLst>
      <p:ext uri="{BB962C8B-B14F-4D97-AF65-F5344CB8AC3E}">
        <p14:creationId xmlns:p14="http://schemas.microsoft.com/office/powerpoint/2010/main" val="2420860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121835-2645-4FDA-A389-055C5800886F}" type="slidenum">
              <a:rPr lang="en-US" smtClean="0"/>
              <a:pPr/>
              <a:t>6</a:t>
            </a:fld>
            <a:endParaRPr lang="en-US"/>
          </a:p>
        </p:txBody>
      </p:sp>
    </p:spTree>
    <p:extLst>
      <p:ext uri="{BB962C8B-B14F-4D97-AF65-F5344CB8AC3E}">
        <p14:creationId xmlns:p14="http://schemas.microsoft.com/office/powerpoint/2010/main" val="367015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7</a:t>
            </a:fld>
            <a:endParaRPr lang="en-US"/>
          </a:p>
        </p:txBody>
      </p:sp>
    </p:spTree>
    <p:extLst>
      <p:ext uri="{BB962C8B-B14F-4D97-AF65-F5344CB8AC3E}">
        <p14:creationId xmlns:p14="http://schemas.microsoft.com/office/powerpoint/2010/main" val="3650996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8</a:t>
            </a:fld>
            <a:endParaRPr lang="en-US"/>
          </a:p>
        </p:txBody>
      </p:sp>
    </p:spTree>
    <p:extLst>
      <p:ext uri="{BB962C8B-B14F-4D97-AF65-F5344CB8AC3E}">
        <p14:creationId xmlns:p14="http://schemas.microsoft.com/office/powerpoint/2010/main" val="1605911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6A3ECE00-270C-497C-8396-51754254C2F3}" type="slidenum">
              <a:rPr lang="en-US" smtClean="0"/>
              <a:pPr/>
              <a:t>9</a:t>
            </a:fld>
            <a:endParaRPr lang="en-US"/>
          </a:p>
        </p:txBody>
      </p:sp>
    </p:spTree>
    <p:extLst>
      <p:ext uri="{BB962C8B-B14F-4D97-AF65-F5344CB8AC3E}">
        <p14:creationId xmlns:p14="http://schemas.microsoft.com/office/powerpoint/2010/main" val="172981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DD0A54-C184-4391-825D-A60EC175993C}" type="datetime1">
              <a:rPr lang="en-US" smtClean="0"/>
              <a:pPr/>
              <a:t>9/2/2016</a:t>
            </a:fld>
            <a:endParaRPr lang="en-US"/>
          </a:p>
        </p:txBody>
      </p:sp>
      <p:sp>
        <p:nvSpPr>
          <p:cNvPr id="6" name="Slide Number Placeholder 5"/>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411A1-2BDA-4A89-BE91-122A95EFCDC5}" type="datetime1">
              <a:rPr lang="en-US" smtClean="0"/>
              <a:pPr/>
              <a:t>9/2/2016</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r>
              <a:rPr lang="en-US" smtClean="0"/>
              <a:t>DRAFT     DRAFT     DRAFT</a:t>
            </a:r>
            <a:endParaRPr lang="en-US"/>
          </a:p>
        </p:txBody>
      </p:sp>
      <p:sp>
        <p:nvSpPr>
          <p:cNvPr id="6" name="Slide Number Placeholder 5"/>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BDE26-3990-4A46-9A5E-69658944135B}" type="datetime1">
              <a:rPr lang="en-US" smtClean="0"/>
              <a:pPr/>
              <a:t>9/2/2016</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r>
              <a:rPr lang="en-US" smtClean="0"/>
              <a:t>DRAFT     DRAFT     DRAFT</a:t>
            </a:r>
            <a:endParaRPr lang="en-US"/>
          </a:p>
        </p:txBody>
      </p:sp>
      <p:sp>
        <p:nvSpPr>
          <p:cNvPr id="6" name="Slide Number Placeholder 5"/>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a:p>
        </p:txBody>
      </p:sp>
      <p:sp>
        <p:nvSpPr>
          <p:cNvPr id="6" name="Slide Number Placeholder 5"/>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BBA771-D82C-4884-9098-1CA041C2149C}" type="datetime1">
              <a:rPr lang="en-US" smtClean="0"/>
              <a:pPr/>
              <a:t>9/2/2016</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r>
              <a:rPr lang="en-US" smtClean="0"/>
              <a:t>DRAFT     DRAFT     DRAFT</a:t>
            </a:r>
            <a:endParaRPr lang="en-US"/>
          </a:p>
        </p:txBody>
      </p:sp>
      <p:sp>
        <p:nvSpPr>
          <p:cNvPr id="6" name="Slide Number Placeholder 5"/>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D9D532-BD72-4C95-81CB-9F15E61E32A0}" type="datetime1">
              <a:rPr lang="en-US" smtClean="0"/>
              <a:pPr/>
              <a:t>9/2/2016</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r>
              <a:rPr lang="en-US" smtClean="0"/>
              <a:t>DRAFT     DRAFT     DRAFT</a:t>
            </a:r>
            <a:endParaRPr lang="en-US"/>
          </a:p>
        </p:txBody>
      </p:sp>
      <p:sp>
        <p:nvSpPr>
          <p:cNvPr id="7" name="Slide Number Placeholder 6"/>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726974-B5CE-4FB3-989F-E5E8E6DCAFAE}" type="datetime1">
              <a:rPr lang="en-US" smtClean="0"/>
              <a:pPr/>
              <a:t>9/2/2016</a:t>
            </a:fld>
            <a:endParaRPr lang="en-US"/>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r>
              <a:rPr lang="en-US" smtClean="0"/>
              <a:t>DRAFT     DRAFT     DRAFT</a:t>
            </a:r>
            <a:endParaRPr lang="en-US"/>
          </a:p>
        </p:txBody>
      </p:sp>
      <p:sp>
        <p:nvSpPr>
          <p:cNvPr id="9" name="Slide Number Placeholder 8"/>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E93C98-D639-4A69-82A9-ADDB7179F776}" type="datetime1">
              <a:rPr lang="en-US" smtClean="0"/>
              <a:pPr/>
              <a:t>9/2/2016</a:t>
            </a:fld>
            <a:endParaRPr lang="en-US"/>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r>
              <a:rPr lang="en-US" smtClean="0"/>
              <a:t>DRAFT     DRAFT     DRAFT</a:t>
            </a:r>
            <a:endParaRPr lang="en-US"/>
          </a:p>
        </p:txBody>
      </p:sp>
      <p:sp>
        <p:nvSpPr>
          <p:cNvPr id="5" name="Slide Number Placeholder 4"/>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736229-6CC7-4159-BE8A-C07343596370}" type="datetime1">
              <a:rPr lang="en-US" smtClean="0"/>
              <a:pPr/>
              <a:t>9/2/2016</a:t>
            </a:fld>
            <a:endParaRPr lang="en-US"/>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r>
              <a:rPr lang="en-US" smtClean="0"/>
              <a:t>DRAFT     DRAFT     DRAFT</a:t>
            </a:r>
            <a:endParaRPr lang="en-US"/>
          </a:p>
        </p:txBody>
      </p:sp>
      <p:sp>
        <p:nvSpPr>
          <p:cNvPr id="4" name="Slide Number Placeholder 3"/>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9CCB5-7D8C-462B-A5BE-DCE06DD209BD}" type="datetime1">
              <a:rPr lang="en-US" smtClean="0"/>
              <a:pPr/>
              <a:t>9/2/2016</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r>
              <a:rPr lang="en-US" smtClean="0"/>
              <a:t>DRAFT     DRAFT     DRAFT</a:t>
            </a:r>
            <a:endParaRPr lang="en-US"/>
          </a:p>
        </p:txBody>
      </p:sp>
      <p:sp>
        <p:nvSpPr>
          <p:cNvPr id="7" name="Slide Number Placeholder 6"/>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E819A-A594-4F97-863B-FA3EFAC007B4}" type="datetime1">
              <a:rPr lang="en-US" smtClean="0"/>
              <a:pPr/>
              <a:t>9/2/2016</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r>
              <a:rPr lang="en-US" smtClean="0"/>
              <a:t>DRAFT     DRAFT     DRAFT</a:t>
            </a:r>
            <a:endParaRPr lang="en-US"/>
          </a:p>
        </p:txBody>
      </p:sp>
      <p:sp>
        <p:nvSpPr>
          <p:cNvPr id="7" name="Slide Number Placeholder 6"/>
          <p:cNvSpPr>
            <a:spLocks noGrp="1"/>
          </p:cNvSpPr>
          <p:nvPr>
            <p:ph type="sldNum" sz="quarter" idx="12"/>
          </p:nvPr>
        </p:nvSpPr>
        <p:spPr/>
        <p:txBody>
          <a:bodyPr/>
          <a:lstStyle/>
          <a:p>
            <a:fld id="{8725E131-451B-4CC8-8D40-C1DA99C8F3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6C1DC-5E6E-41CF-B9B4-8BC3F9685DF9}" type="datetime1">
              <a:rPr lang="en-US" smtClean="0"/>
              <a:pPr/>
              <a:t>9/2/2016</a:t>
            </a:fld>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5E131-451B-4CC8-8D40-C1DA99C8F3C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378"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914378"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1" indent="-285743" algn="l" defTabSz="914378"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2" indent="-228594" algn="l" defTabSz="914378"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8"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hitehouse.gov/sites/default/files/ondcp/policy-and-research/finalreport_4_8_15v3.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hyperlink" Target="http://www.cesar.umd.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whitehouse.gov/ondcp/research-and-dat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nmslabs.com/" TargetMode="External"/><Relationship Id="rId3" Type="http://schemas.openxmlformats.org/officeDocument/2006/relationships/hyperlink" Target="http://www.cesar.umd.edu/" TargetMode="External"/><Relationship Id="rId7" Type="http://schemas.openxmlformats.org/officeDocument/2006/relationships/hyperlink" Target="http://www.unodc.org/" TargetMode="External"/><Relationship Id="rId2" Type="http://schemas.openxmlformats.org/officeDocument/2006/relationships/hyperlink" Target="http://www.ndews,org/" TargetMode="External"/><Relationship Id="rId1" Type="http://schemas.openxmlformats.org/officeDocument/2006/relationships/slideLayout" Target="../slideLayouts/slideLayout2.xml"/><Relationship Id="rId6" Type="http://schemas.openxmlformats.org/officeDocument/2006/relationships/hyperlink" Target="http://www.aapcc.org/" TargetMode="External"/><Relationship Id="rId11" Type="http://schemas.openxmlformats.org/officeDocument/2006/relationships/hyperlink" Target="http://www.emcdda.europa.eu/" TargetMode="External"/><Relationship Id="rId5" Type="http://schemas.openxmlformats.org/officeDocument/2006/relationships/hyperlink" Target="http://www.nflis.deadiversion.usdoj.gov/NFLISHome.aspx" TargetMode="External"/><Relationship Id="rId10" Type="http://schemas.openxmlformats.org/officeDocument/2006/relationships/hyperlink" Target="http://www.swgdrug.org/monographs.htm" TargetMode="External"/><Relationship Id="rId4" Type="http://schemas.openxmlformats.org/officeDocument/2006/relationships/hyperlink" Target="http://www.drugabuse.gov/" TargetMode="External"/><Relationship Id="rId9" Type="http://schemas.openxmlformats.org/officeDocument/2006/relationships/hyperlink" Target="http://www.designerdrugtrend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billing@umd.edu" TargetMode="External"/><Relationship Id="rId2" Type="http://schemas.openxmlformats.org/officeDocument/2006/relationships/hyperlink" Target="mailto:ewish@umd.edu"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501650"/>
            <a:ext cx="7924800" cy="1470025"/>
          </a:xfrm>
        </p:spPr>
        <p:txBody>
          <a:bodyPr>
            <a:noAutofit/>
          </a:bodyPr>
          <a:lstStyle/>
          <a:p>
            <a:pPr algn="ctr"/>
            <a:r>
              <a:rPr lang="en-US" sz="3900" b="1" dirty="0" smtClean="0">
                <a:solidFill>
                  <a:schemeClr val="bg2">
                    <a:lumMod val="20000"/>
                    <a:lumOff val="80000"/>
                  </a:schemeClr>
                </a:solidFill>
              </a:rPr>
              <a:t>Synthetic Cannabinoids: Findings from the Community Drug Early Warning System (CDEWS-2)</a:t>
            </a:r>
            <a:endParaRPr lang="en-US" sz="3900" b="1" dirty="0">
              <a:solidFill>
                <a:schemeClr val="bg2">
                  <a:lumMod val="20000"/>
                  <a:lumOff val="80000"/>
                </a:schemeClr>
              </a:solidFill>
              <a:effectLst/>
            </a:endParaRPr>
          </a:p>
        </p:txBody>
      </p:sp>
      <p:sp>
        <p:nvSpPr>
          <p:cNvPr id="3" name="Subtitle 2"/>
          <p:cNvSpPr>
            <a:spLocks noGrp="1"/>
          </p:cNvSpPr>
          <p:nvPr>
            <p:ph type="subTitle" idx="1"/>
          </p:nvPr>
        </p:nvSpPr>
        <p:spPr>
          <a:xfrm>
            <a:off x="381000" y="2357437"/>
            <a:ext cx="8039100" cy="4267200"/>
          </a:xfrm>
        </p:spPr>
        <p:txBody>
          <a:bodyPr>
            <a:normAutofit fontScale="92500" lnSpcReduction="20000"/>
          </a:bodyPr>
          <a:lstStyle/>
          <a:p>
            <a:pPr>
              <a:spcBef>
                <a:spcPts val="600"/>
              </a:spcBef>
            </a:pPr>
            <a:r>
              <a:rPr lang="en-US" sz="2400" b="1" dirty="0" smtClean="0"/>
              <a:t>National Prevention Network Conference</a:t>
            </a:r>
            <a:endParaRPr lang="en-US" sz="2400" b="1" dirty="0"/>
          </a:p>
          <a:p>
            <a:pPr>
              <a:spcBef>
                <a:spcPts val="600"/>
              </a:spcBef>
            </a:pPr>
            <a:r>
              <a:rPr lang="en-US" sz="2400" b="1" dirty="0" smtClean="0"/>
              <a:t>September 13, 2016</a:t>
            </a:r>
            <a:endParaRPr lang="en-US" sz="2400" b="1" dirty="0"/>
          </a:p>
          <a:p>
            <a:pPr>
              <a:spcBef>
                <a:spcPts val="600"/>
              </a:spcBef>
            </a:pPr>
            <a:r>
              <a:rPr lang="en-US" sz="2000" dirty="0" smtClean="0"/>
              <a:t>Presented by</a:t>
            </a:r>
            <a:r>
              <a:rPr lang="en-US" sz="2000" dirty="0"/>
              <a:t>: Amy Billing, </a:t>
            </a:r>
            <a:r>
              <a:rPr lang="en-US" sz="2000" dirty="0" smtClean="0"/>
              <a:t>M.S.S.A.</a:t>
            </a:r>
          </a:p>
          <a:p>
            <a:pPr>
              <a:spcBef>
                <a:spcPts val="600"/>
              </a:spcBef>
            </a:pPr>
            <a:endParaRPr lang="en-US" sz="1500" dirty="0" smtClean="0"/>
          </a:p>
          <a:p>
            <a:pPr>
              <a:spcBef>
                <a:spcPts val="600"/>
              </a:spcBef>
            </a:pPr>
            <a:r>
              <a:rPr lang="en-US" sz="1500" dirty="0" smtClean="0"/>
              <a:t>This presentation is based on the complete CDEWS-2 report:</a:t>
            </a:r>
          </a:p>
          <a:p>
            <a:r>
              <a:rPr lang="en-US" sz="1500" dirty="0"/>
              <a:t>Wish, E.D., Billing, A. S., and Artigiani, E.E. (2015). </a:t>
            </a:r>
            <a:r>
              <a:rPr lang="en-US" sz="1500" i="1" dirty="0"/>
              <a:t>Community Drug Early Warning System: The CDEWS-2 Replication Study. </a:t>
            </a:r>
            <a:r>
              <a:rPr lang="en-US" sz="1500" dirty="0"/>
              <a:t>Office of National Drug Control Policy. Washington, DC: Executive Office of the President. </a:t>
            </a:r>
          </a:p>
          <a:p>
            <a:r>
              <a:rPr lang="en-US" sz="1500" dirty="0">
                <a:hlinkClick r:id="rId3"/>
              </a:rPr>
              <a:t>https://</a:t>
            </a:r>
            <a:r>
              <a:rPr lang="en-US" sz="1500" dirty="0" smtClean="0">
                <a:hlinkClick r:id="rId3"/>
              </a:rPr>
              <a:t>www.whitehouse.gov/sites/default/files/ondcp/policy-and-research/finalreport_4_8_15v3.pdf</a:t>
            </a:r>
            <a:r>
              <a:rPr lang="en-US" sz="1500" dirty="0" smtClean="0"/>
              <a:t> </a:t>
            </a:r>
          </a:p>
          <a:p>
            <a:pPr algn="ctr"/>
            <a:r>
              <a:rPr lang="en-US" sz="2000" dirty="0" smtClean="0"/>
              <a:t> </a:t>
            </a:r>
          </a:p>
          <a:p>
            <a:pPr algn="ctr"/>
            <a:r>
              <a:rPr lang="en-US" sz="2000" dirty="0" smtClean="0"/>
              <a:t>Center </a:t>
            </a:r>
            <a:r>
              <a:rPr lang="en-US" sz="2000" dirty="0"/>
              <a:t>for Substance Abuse </a:t>
            </a:r>
            <a:r>
              <a:rPr lang="en-US" sz="2000" dirty="0" smtClean="0"/>
              <a:t>Research (CESAR)</a:t>
            </a:r>
            <a:endParaRPr lang="en-US" sz="2000" dirty="0"/>
          </a:p>
          <a:p>
            <a:pPr algn="ctr"/>
            <a:r>
              <a:rPr lang="en-US" sz="2000" dirty="0"/>
              <a:t>University of </a:t>
            </a:r>
            <a:r>
              <a:rPr lang="en-US" sz="2000" dirty="0" smtClean="0"/>
              <a:t>Maryland, </a:t>
            </a:r>
            <a:r>
              <a:rPr lang="en-US" sz="2000" dirty="0"/>
              <a:t>College Park</a:t>
            </a:r>
          </a:p>
          <a:p>
            <a:pPr algn="ctr"/>
            <a:r>
              <a:rPr lang="en-US" sz="2000" dirty="0" smtClean="0">
                <a:hlinkClick r:id="rId4"/>
              </a:rPr>
              <a:t>www.cesar.umd.edu</a:t>
            </a:r>
            <a:endParaRPr lang="en-US" sz="2000" dirty="0"/>
          </a:p>
          <a:p>
            <a:endParaRPr lang="en-US" sz="1100" dirty="0" smtClean="0"/>
          </a:p>
          <a:p>
            <a:endParaRPr lang="en-US" sz="1100" dirty="0" smtClean="0"/>
          </a:p>
          <a:p>
            <a:endParaRPr lang="en-US" sz="1100" dirty="0" smtClean="0"/>
          </a:p>
          <a:p>
            <a:endParaRPr lang="en-US" sz="1100" dirty="0"/>
          </a:p>
          <a:p>
            <a:r>
              <a:rPr lang="en-US" sz="1100" dirty="0" smtClean="0"/>
              <a:t>The information and opinions expressed herein are the views of the authors and do not necessarily represent the views of the Office of National Drug Control Policy (ONDCP) of the Executive Office of the President, or any other agency of the Federal Government </a:t>
            </a:r>
            <a:endParaRPr lang="en-US" sz="1100" dirty="0"/>
          </a:p>
        </p:txBody>
      </p:sp>
      <p:sp>
        <p:nvSpPr>
          <p:cNvPr id="13" name="Pentagon 12"/>
          <p:cNvSpPr/>
          <p:nvPr/>
        </p:nvSpPr>
        <p:spPr>
          <a:xfrm>
            <a:off x="381000" y="2205037"/>
            <a:ext cx="8458200" cy="152400"/>
          </a:xfrm>
          <a:prstGeom prst="homePlate">
            <a:avLst/>
          </a:prstGeom>
          <a:solidFill>
            <a:schemeClr val="tx2">
              <a:alpha val="61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81800" y="4724400"/>
            <a:ext cx="1391769" cy="1371600"/>
          </a:xfrm>
          <a:prstGeom prst="rect">
            <a:avLst/>
          </a:prstGeom>
        </p:spPr>
      </p:pic>
    </p:spTree>
    <p:extLst>
      <p:ext uri="{BB962C8B-B14F-4D97-AF65-F5344CB8AC3E}">
        <p14:creationId xmlns:p14="http://schemas.microsoft.com/office/powerpoint/2010/main" val="152041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CDEWS Study Sites</a:t>
            </a:r>
            <a:endParaRPr lang="en-US" dirty="0"/>
          </a:p>
        </p:txBody>
      </p:sp>
      <p:sp>
        <p:nvSpPr>
          <p:cNvPr id="6" name="Text Placeholder 5"/>
          <p:cNvSpPr>
            <a:spLocks noGrp="1"/>
          </p:cNvSpPr>
          <p:nvPr>
            <p:ph type="body" idx="1"/>
          </p:nvPr>
        </p:nvSpPr>
        <p:spPr/>
        <p:txBody>
          <a:bodyPr/>
          <a:lstStyle/>
          <a:p>
            <a:r>
              <a:rPr lang="en-US" dirty="0" smtClean="0"/>
              <a:t>CDEWS-1 (2013)</a:t>
            </a:r>
            <a:endParaRPr lang="en-US" dirty="0"/>
          </a:p>
        </p:txBody>
      </p:sp>
      <p:sp>
        <p:nvSpPr>
          <p:cNvPr id="7" name="Content Placeholder 6"/>
          <p:cNvSpPr>
            <a:spLocks noGrp="1"/>
          </p:cNvSpPr>
          <p:nvPr>
            <p:ph sz="half" idx="2"/>
          </p:nvPr>
        </p:nvSpPr>
        <p:spPr/>
        <p:txBody>
          <a:bodyPr>
            <a:normAutofit lnSpcReduction="10000"/>
          </a:bodyPr>
          <a:lstStyle/>
          <a:p>
            <a:r>
              <a:rPr lang="en-US" dirty="0"/>
              <a:t>Washington, DC – </a:t>
            </a:r>
            <a:r>
              <a:rPr lang="en-US" dirty="0" smtClean="0"/>
              <a:t>adult parolees/probationers</a:t>
            </a:r>
            <a:endParaRPr lang="en-US" dirty="0"/>
          </a:p>
          <a:p>
            <a:r>
              <a:rPr lang="en-US" dirty="0"/>
              <a:t>Washington, DC – </a:t>
            </a:r>
            <a:r>
              <a:rPr lang="en-US" dirty="0" smtClean="0"/>
              <a:t>pretrial </a:t>
            </a:r>
            <a:r>
              <a:rPr lang="en-US" dirty="0"/>
              <a:t>surveillance</a:t>
            </a:r>
          </a:p>
          <a:p>
            <a:r>
              <a:rPr lang="en-US" dirty="0"/>
              <a:t>Washington, DC – </a:t>
            </a:r>
            <a:r>
              <a:rPr lang="en-US" dirty="0" smtClean="0"/>
              <a:t>lockup </a:t>
            </a:r>
            <a:endParaRPr lang="en-US" dirty="0"/>
          </a:p>
          <a:p>
            <a:r>
              <a:rPr lang="en-US" dirty="0" smtClean="0">
                <a:ea typeface="Times New Roman" panose="02020603050405020304" pitchFamily="18" charset="0"/>
              </a:rPr>
              <a:t>Virginia – Chesterfield Community </a:t>
            </a:r>
            <a:r>
              <a:rPr lang="en-US" dirty="0">
                <a:ea typeface="Times New Roman" panose="02020603050405020304" pitchFamily="18" charset="0"/>
              </a:rPr>
              <a:t>Corrections </a:t>
            </a:r>
            <a:r>
              <a:rPr lang="en-US" dirty="0" smtClean="0">
                <a:ea typeface="Times New Roman" panose="02020603050405020304" pitchFamily="18" charset="0"/>
              </a:rPr>
              <a:t>Services </a:t>
            </a:r>
            <a:r>
              <a:rPr lang="en-US" dirty="0">
                <a:ea typeface="Times New Roman" panose="02020603050405020304" pitchFamily="18" charset="0"/>
              </a:rPr>
              <a:t>(</a:t>
            </a:r>
            <a:r>
              <a:rPr lang="en-US" dirty="0" smtClean="0">
                <a:ea typeface="Times New Roman" panose="02020603050405020304" pitchFamily="18" charset="0"/>
              </a:rPr>
              <a:t>Probation)</a:t>
            </a:r>
          </a:p>
          <a:p>
            <a:r>
              <a:rPr lang="en-US" dirty="0" smtClean="0">
                <a:ea typeface="Times New Roman" panose="02020603050405020304" pitchFamily="18" charset="0"/>
              </a:rPr>
              <a:t>Maryland </a:t>
            </a:r>
            <a:r>
              <a:rPr lang="en-US" dirty="0">
                <a:ea typeface="Times New Roman" panose="02020603050405020304" pitchFamily="18" charset="0"/>
              </a:rPr>
              <a:t>- Prince George’s </a:t>
            </a:r>
            <a:r>
              <a:rPr lang="en-US" dirty="0" smtClean="0">
                <a:ea typeface="Times New Roman" panose="02020603050405020304" pitchFamily="18" charset="0"/>
              </a:rPr>
              <a:t>County </a:t>
            </a:r>
            <a:r>
              <a:rPr lang="en-US" dirty="0">
                <a:ea typeface="Times New Roman" panose="02020603050405020304" pitchFamily="18" charset="0"/>
              </a:rPr>
              <a:t>Drug Court</a:t>
            </a:r>
          </a:p>
          <a:p>
            <a:endParaRPr lang="en-US" dirty="0"/>
          </a:p>
        </p:txBody>
      </p:sp>
      <p:sp>
        <p:nvSpPr>
          <p:cNvPr id="8" name="Text Placeholder 7"/>
          <p:cNvSpPr>
            <a:spLocks noGrp="1"/>
          </p:cNvSpPr>
          <p:nvPr>
            <p:ph type="body" sz="quarter" idx="3"/>
          </p:nvPr>
        </p:nvSpPr>
        <p:spPr/>
        <p:txBody>
          <a:bodyPr/>
          <a:lstStyle/>
          <a:p>
            <a:r>
              <a:rPr lang="en-US" dirty="0" smtClean="0"/>
              <a:t>CDEWS-2 (2014)</a:t>
            </a:r>
            <a:endParaRPr lang="en-US" dirty="0"/>
          </a:p>
        </p:txBody>
      </p:sp>
      <p:sp>
        <p:nvSpPr>
          <p:cNvPr id="9" name="Content Placeholder 8"/>
          <p:cNvSpPr>
            <a:spLocks noGrp="1"/>
          </p:cNvSpPr>
          <p:nvPr>
            <p:ph sz="quarter" idx="4"/>
          </p:nvPr>
        </p:nvSpPr>
        <p:spPr/>
        <p:txBody>
          <a:bodyPr/>
          <a:lstStyle/>
          <a:p>
            <a:r>
              <a:rPr lang="en-US" dirty="0"/>
              <a:t>Washington, DC – adult parolees/probationers</a:t>
            </a:r>
          </a:p>
          <a:p>
            <a:r>
              <a:rPr lang="en-US" dirty="0"/>
              <a:t>Washington, DC – juvenile detainees</a:t>
            </a:r>
          </a:p>
          <a:p>
            <a:r>
              <a:rPr lang="en-US" dirty="0"/>
              <a:t>Denver, CO – adult drug court participants</a:t>
            </a:r>
          </a:p>
          <a:p>
            <a:r>
              <a:rPr lang="en-US" dirty="0"/>
              <a:t>Tampa, FL – </a:t>
            </a:r>
            <a:r>
              <a:rPr lang="en-US" dirty="0" smtClean="0"/>
              <a:t>Juvenile Assessment Center (JAC) Program </a:t>
            </a:r>
            <a:r>
              <a:rPr lang="en-US" dirty="0"/>
              <a:t>detainees</a:t>
            </a:r>
          </a:p>
          <a:p>
            <a:endParaRPr lang="en-US" dirty="0"/>
          </a:p>
        </p:txBody>
      </p:sp>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dirty="0"/>
          </a:p>
        </p:txBody>
      </p:sp>
      <p:sp>
        <p:nvSpPr>
          <p:cNvPr id="5" name="Slide Number Placeholder 4"/>
          <p:cNvSpPr>
            <a:spLocks noGrp="1"/>
          </p:cNvSpPr>
          <p:nvPr>
            <p:ph type="sldNum" sz="quarter" idx="12"/>
          </p:nvPr>
        </p:nvSpPr>
        <p:spPr/>
        <p:txBody>
          <a:bodyPr/>
          <a:lstStyle/>
          <a:p>
            <a:fld id="{8725E131-451B-4CC8-8D40-C1DA99C8F3CD}" type="slidenum">
              <a:rPr lang="en-US" smtClean="0"/>
              <a:pPr/>
              <a:t>10</a:t>
            </a:fld>
            <a:endParaRPr lang="en-US"/>
          </a:p>
        </p:txBody>
      </p:sp>
    </p:spTree>
    <p:extLst>
      <p:ext uri="{BB962C8B-B14F-4D97-AF65-F5344CB8AC3E}">
        <p14:creationId xmlns:p14="http://schemas.microsoft.com/office/powerpoint/2010/main" val="1713534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1295400"/>
          </a:xfrm>
        </p:spPr>
        <p:txBody>
          <a:bodyPr>
            <a:noAutofit/>
          </a:bodyPr>
          <a:lstStyle/>
          <a:p>
            <a:r>
              <a:rPr lang="en-US" sz="2800" b="1" dirty="0" smtClean="0"/>
              <a:t>CDEWS-1</a:t>
            </a:r>
            <a:br>
              <a:rPr lang="en-US" sz="2800" b="1" dirty="0" smtClean="0"/>
            </a:br>
            <a:r>
              <a:rPr lang="en-US" sz="2800" b="1" dirty="0" smtClean="0"/>
              <a:t>Metabolites </a:t>
            </a:r>
            <a:r>
              <a:rPr lang="en-US" sz="2800" b="1" dirty="0"/>
              <a:t>Found in All Synthetic Cannabinoid Positive Specimens from Five CJS Populations in Three Sites, </a:t>
            </a:r>
            <a:r>
              <a:rPr lang="en-US" sz="2800" b="1" dirty="0" smtClean="0"/>
              <a:t>2013 </a:t>
            </a:r>
            <a:r>
              <a:rPr lang="en-US" sz="2800" b="1" dirty="0"/>
              <a:t/>
            </a:r>
            <a:br>
              <a:rPr lang="en-US" sz="2800" b="1" dirty="0"/>
            </a:br>
            <a:r>
              <a:rPr lang="en-US" sz="1400" b="1" dirty="0"/>
              <a:t>(N=118)</a:t>
            </a:r>
            <a:r>
              <a:rPr lang="en-US" sz="3200" dirty="0"/>
              <a:t/>
            </a:r>
            <a:br>
              <a:rPr lang="en-US" sz="3200" dirty="0"/>
            </a:br>
            <a:endParaRPr lang="en-US" sz="3200" dirty="0"/>
          </a:p>
        </p:txBody>
      </p:sp>
      <p:graphicFrame>
        <p:nvGraphicFramePr>
          <p:cNvPr id="7" name="Chart 6"/>
          <p:cNvGraphicFramePr/>
          <p:nvPr/>
        </p:nvGraphicFramePr>
        <p:xfrm>
          <a:off x="1752600" y="1143000"/>
          <a:ext cx="561975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
          <p:cNvSpPr>
            <a:spLocks noChangeArrowheads="1"/>
          </p:cNvSpPr>
          <p:nvPr/>
        </p:nvSpPr>
        <p:spPr bwMode="auto">
          <a:xfrm>
            <a:off x="1371600" y="6172200"/>
            <a:ext cx="6705601"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000" dirty="0"/>
              <a:t>Source: Wish, E.D., Artigiani, E.E. and Billing, A. S. (2013). </a:t>
            </a:r>
            <a:r>
              <a:rPr lang="en-US" sz="1000" i="1" dirty="0"/>
              <a:t>Community Drug Early Warning System: The CDEWS Pilot Project</a:t>
            </a:r>
            <a:r>
              <a:rPr lang="en-US" sz="1000" dirty="0"/>
              <a:t>. Office of National Drug Control Policy. Washington, DC: Executive Office of the President. </a:t>
            </a:r>
          </a:p>
        </p:txBody>
      </p:sp>
      <p:sp>
        <p:nvSpPr>
          <p:cNvPr id="6" name="Date Placeholder 3"/>
          <p:cNvSpPr>
            <a:spLocks noGrp="1"/>
          </p:cNvSpPr>
          <p:nvPr>
            <p:ph type="dt" sz="half" idx="10"/>
          </p:nvPr>
        </p:nvSpPr>
        <p:spPr>
          <a:xfrm>
            <a:off x="457200" y="6356351"/>
            <a:ext cx="2133600" cy="365125"/>
          </a:xfrm>
        </p:spPr>
        <p:txBody>
          <a:bodyPr/>
          <a:lstStyle/>
          <a:p>
            <a:fld id="{6302849D-61EE-4BFD-8982-31CFEE1DA40D}" type="datetime1">
              <a:rPr lang="en-US" smtClean="0"/>
              <a:pPr/>
              <a:t>9/2/2016</a:t>
            </a:fld>
            <a:endParaRPr lang="en-US" dirty="0"/>
          </a:p>
        </p:txBody>
      </p:sp>
      <p:sp>
        <p:nvSpPr>
          <p:cNvPr id="8" name="Slide Number Placeholder 4"/>
          <p:cNvSpPr>
            <a:spLocks noGrp="1"/>
          </p:cNvSpPr>
          <p:nvPr>
            <p:ph type="sldNum" sz="quarter" idx="12"/>
          </p:nvPr>
        </p:nvSpPr>
        <p:spPr>
          <a:xfrm>
            <a:off x="6553200" y="6356351"/>
            <a:ext cx="2133600" cy="365125"/>
          </a:xfrm>
        </p:spPr>
        <p:txBody>
          <a:bodyPr/>
          <a:lstStyle/>
          <a:p>
            <a:r>
              <a:rPr lang="en-US" dirty="0" smtClean="0"/>
              <a:t>10</a:t>
            </a:r>
            <a:endParaRPr lang="en-US" dirty="0"/>
          </a:p>
        </p:txBody>
      </p:sp>
    </p:spTree>
    <p:extLst>
      <p:ext uri="{BB962C8B-B14F-4D97-AF65-F5344CB8AC3E}">
        <p14:creationId xmlns:p14="http://schemas.microsoft.com/office/powerpoint/2010/main" val="4282041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a:t>Metabolites Found In All Synthetic Cannabinoid Positive Specimens, By CDEWS-2 </a:t>
            </a:r>
            <a:r>
              <a:rPr lang="en-US" sz="3000" b="1" dirty="0" smtClean="0"/>
              <a:t>Population, 2014</a:t>
            </a:r>
            <a:endParaRPr lang="en-US" sz="30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72923964"/>
              </p:ext>
            </p:extLst>
          </p:nvPr>
        </p:nvGraphicFramePr>
        <p:xfrm>
          <a:off x="914400" y="1417645"/>
          <a:ext cx="7619998" cy="4940845"/>
        </p:xfrm>
        <a:graphic>
          <a:graphicData uri="http://schemas.openxmlformats.org/drawingml/2006/table">
            <a:tbl>
              <a:tblPr firstRow="1" firstCol="1" bandRow="1"/>
              <a:tblGrid>
                <a:gridCol w="1988599"/>
                <a:gridCol w="828880"/>
                <a:gridCol w="643893"/>
                <a:gridCol w="764846"/>
                <a:gridCol w="643893"/>
                <a:gridCol w="764846"/>
                <a:gridCol w="647450"/>
                <a:gridCol w="1337591"/>
              </a:tblGrid>
              <a:tr h="986400">
                <a:tc>
                  <a:txBody>
                    <a:bodyPr/>
                    <a:lstStyle/>
                    <a:p>
                      <a:pPr marL="0" marR="0">
                        <a:spcBef>
                          <a:spcPts val="0"/>
                        </a:spcBef>
                        <a:spcAft>
                          <a:spcPts val="0"/>
                        </a:spcAft>
                      </a:pPr>
                      <a:r>
                        <a:rPr lang="en-US" sz="1200" dirty="0">
                          <a:effectLst/>
                          <a:latin typeface="Arial Narrow" panose="020B0606020202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200" b="1" dirty="0">
                          <a:solidFill>
                            <a:schemeClr val="bg1"/>
                          </a:solidFill>
                          <a:effectLst/>
                          <a:latin typeface="Arial Narrow" panose="020B0606020202030204" pitchFamily="34" charset="0"/>
                          <a:ea typeface="Times New Roman" panose="02020603050405020304" pitchFamily="18" charset="0"/>
                        </a:rPr>
                        <a:t>Adult Parole &amp; Probation – Washington, DC</a:t>
                      </a:r>
                      <a:endParaRPr lang="en-US" sz="1200" dirty="0">
                        <a:solidFill>
                          <a:schemeClr val="bg1"/>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solidFill>
                            <a:schemeClr val="bg1"/>
                          </a:solidFill>
                          <a:effectLst/>
                          <a:latin typeface="Arial Narrow" panose="020B0606020202030204" pitchFamily="34" charset="0"/>
                          <a:ea typeface="Times New Roman" panose="02020603050405020304" pitchFamily="18" charset="0"/>
                        </a:rPr>
                        <a:t>(N=70)*</a:t>
                      </a:r>
                      <a:r>
                        <a:rPr lang="en-US" sz="1200" baseline="30000" dirty="0">
                          <a:solidFill>
                            <a:schemeClr val="bg1"/>
                          </a:solidFill>
                          <a:effectLst/>
                          <a:latin typeface="Times New Roman" panose="02020603050405020304" pitchFamily="18" charset="0"/>
                          <a:ea typeface="Times New Roman" panose="02020603050405020304" pitchFamily="18" charset="0"/>
                        </a:rPr>
                        <a:t>†</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0" marR="0" algn="ctr">
                        <a:spcBef>
                          <a:spcPts val="0"/>
                        </a:spcBef>
                        <a:spcAft>
                          <a:spcPts val="0"/>
                        </a:spcAft>
                      </a:pPr>
                      <a:r>
                        <a:rPr lang="en-US" sz="1200" b="1" dirty="0">
                          <a:solidFill>
                            <a:schemeClr val="bg1"/>
                          </a:solidFill>
                          <a:effectLst/>
                          <a:latin typeface="Arial Narrow" panose="020B0606020202030204" pitchFamily="34" charset="0"/>
                          <a:ea typeface="Times New Roman" panose="02020603050405020304" pitchFamily="18" charset="0"/>
                        </a:rPr>
                        <a:t>Juvenile Family Court – Washington, DC</a:t>
                      </a:r>
                      <a:endParaRPr lang="en-US" sz="1200" dirty="0">
                        <a:solidFill>
                          <a:schemeClr val="bg1"/>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solidFill>
                            <a:schemeClr val="bg1"/>
                          </a:solidFill>
                          <a:effectLst/>
                          <a:latin typeface="Arial Narrow" panose="020B0606020202030204" pitchFamily="34" charset="0"/>
                          <a:ea typeface="Times New Roman" panose="02020603050405020304" pitchFamily="18" charset="0"/>
                        </a:rPr>
                        <a:t>(N=38)</a:t>
                      </a:r>
                      <a:r>
                        <a:rPr lang="en-US" sz="1200" baseline="30000" dirty="0">
                          <a:solidFill>
                            <a:schemeClr val="bg1"/>
                          </a:solidFill>
                          <a:effectLst/>
                          <a:latin typeface="Arial Narrow" panose="020B0606020202030204" pitchFamily="34" charset="0"/>
                          <a:ea typeface="Times New Roman" panose="02020603050405020304" pitchFamily="18" charset="0"/>
                        </a:rPr>
                        <a:t>^</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0" marR="0" algn="ctr">
                        <a:spcBef>
                          <a:spcPts val="0"/>
                        </a:spcBef>
                        <a:spcAft>
                          <a:spcPts val="0"/>
                        </a:spcAft>
                      </a:pPr>
                      <a:r>
                        <a:rPr lang="en-US" sz="1200" b="1" dirty="0">
                          <a:solidFill>
                            <a:schemeClr val="bg1"/>
                          </a:solidFill>
                          <a:effectLst/>
                          <a:latin typeface="Arial Narrow" panose="020B0606020202030204" pitchFamily="34" charset="0"/>
                          <a:ea typeface="Times New Roman" panose="02020603050405020304" pitchFamily="18" charset="0"/>
                        </a:rPr>
                        <a:t> </a:t>
                      </a:r>
                      <a:endParaRPr lang="en-US" sz="1200" dirty="0">
                        <a:solidFill>
                          <a:schemeClr val="bg1"/>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dirty="0">
                          <a:solidFill>
                            <a:schemeClr val="bg1"/>
                          </a:solidFill>
                          <a:effectLst/>
                          <a:latin typeface="Arial Narrow" panose="020B0606020202030204" pitchFamily="34" charset="0"/>
                          <a:ea typeface="Times New Roman" panose="02020603050405020304" pitchFamily="18" charset="0"/>
                        </a:rPr>
                        <a:t>Adult Drug Court – Denver, CO</a:t>
                      </a:r>
                      <a:endParaRPr lang="en-US" sz="1200" dirty="0">
                        <a:solidFill>
                          <a:schemeClr val="bg1"/>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solidFill>
                            <a:schemeClr val="bg1"/>
                          </a:solidFill>
                          <a:effectLst/>
                          <a:latin typeface="Arial Narrow" panose="020B0606020202030204" pitchFamily="34" charset="0"/>
                          <a:ea typeface="Times New Roman" panose="02020603050405020304" pitchFamily="18" charset="0"/>
                        </a:rPr>
                        <a:t>(N=19)*</a:t>
                      </a:r>
                      <a:r>
                        <a:rPr lang="en-US" sz="1200" baseline="30000" dirty="0">
                          <a:solidFill>
                            <a:schemeClr val="bg1"/>
                          </a:solidFill>
                          <a:effectLst/>
                          <a:latin typeface="Arial Narrow" panose="020B0606020202030204" pitchFamily="34" charset="0"/>
                          <a:ea typeface="Times New Roman" panose="02020603050405020304" pitchFamily="18" charset="0"/>
                        </a:rPr>
                        <a:t>‡</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marL="0" marR="0" algn="ctr">
                        <a:spcBef>
                          <a:spcPts val="0"/>
                        </a:spcBef>
                        <a:spcAft>
                          <a:spcPts val="0"/>
                        </a:spcAft>
                      </a:pPr>
                      <a:r>
                        <a:rPr lang="en-US" sz="1200" b="1" dirty="0">
                          <a:solidFill>
                            <a:schemeClr val="bg1"/>
                          </a:solidFill>
                          <a:effectLst/>
                          <a:latin typeface="Arial Narrow" panose="020B0606020202030204" pitchFamily="34" charset="0"/>
                          <a:ea typeface="Times New Roman" panose="02020603050405020304" pitchFamily="18" charset="0"/>
                        </a:rPr>
                        <a:t>Juvenile Assessment Center – Tampa, FL</a:t>
                      </a:r>
                      <a:endParaRPr lang="en-US" sz="1200" dirty="0">
                        <a:solidFill>
                          <a:schemeClr val="bg1"/>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solidFill>
                            <a:schemeClr val="bg1"/>
                          </a:solidFill>
                          <a:effectLst/>
                          <a:latin typeface="Arial Narrow" panose="020B0606020202030204" pitchFamily="34" charset="0"/>
                          <a:ea typeface="Times New Roman" panose="02020603050405020304" pitchFamily="18" charset="0"/>
                        </a:rPr>
                        <a:t>(N=10)</a:t>
                      </a:r>
                      <a:r>
                        <a:rPr lang="en-US" sz="1200" baseline="30000" dirty="0">
                          <a:solidFill>
                            <a:schemeClr val="bg1"/>
                          </a:solidFill>
                          <a:effectLst/>
                          <a:latin typeface="Arial Narrow" panose="020B0606020202030204" pitchFamily="34" charset="0"/>
                          <a:ea typeface="Times New Roman" panose="02020603050405020304" pitchFamily="18" charset="0"/>
                        </a:rPr>
                        <a:t>+</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(Dates SC positives collected)</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(12/5/13-3/18/14)</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dirty="0">
                          <a:effectLst/>
                          <a:latin typeface="Arial Narrow" panose="020B0606020202030204" pitchFamily="34" charset="0"/>
                          <a:ea typeface="Times New Roman" panose="02020603050405020304" pitchFamily="18" charset="0"/>
                        </a:rPr>
                        <a:t>(5/21/14-7/30/14)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(8/25/13-2/12/14)</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(9/20/14-10/31/14)</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371">
                <a:tc>
                  <a:txBody>
                    <a:bodyPr/>
                    <a:lstStyle/>
                    <a:p>
                      <a:pPr marL="0" marR="0" algn="ctr">
                        <a:spcBef>
                          <a:spcPts val="0"/>
                        </a:spcBef>
                        <a:spcAft>
                          <a:spcPts val="0"/>
                        </a:spcAft>
                      </a:pPr>
                      <a:r>
                        <a:rPr lang="en-US" sz="1200" b="1" dirty="0">
                          <a:solidFill>
                            <a:schemeClr val="bg1"/>
                          </a:solidFill>
                          <a:effectLst/>
                          <a:latin typeface="Arial Narrow" panose="020B0606020202030204" pitchFamily="34" charset="0"/>
                          <a:ea typeface="Times New Roman" panose="02020603050405020304" pitchFamily="18" charset="0"/>
                        </a:rPr>
                        <a:t>Metabolites Detected</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marL="0" marR="0" algn="ctr">
                        <a:spcBef>
                          <a:spcPts val="0"/>
                        </a:spcBef>
                        <a:spcAft>
                          <a:spcPts val="0"/>
                        </a:spcAft>
                      </a:pPr>
                      <a:r>
                        <a:rPr lang="en-US" sz="1200" b="1">
                          <a:effectLst/>
                          <a:latin typeface="Arial Narrow" panose="020B060602020203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0" marR="0" algn="ctr">
                        <a:spcBef>
                          <a:spcPts val="0"/>
                        </a:spcBef>
                        <a:spcAft>
                          <a:spcPts val="0"/>
                        </a:spcAft>
                      </a:pPr>
                      <a:r>
                        <a:rPr lang="en-US" sz="1200" b="1" dirty="0">
                          <a:effectLst/>
                          <a:latin typeface="Arial Narrow" panose="020B0606020202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0" marR="0" algn="ctr">
                        <a:spcBef>
                          <a:spcPts val="0"/>
                        </a:spcBef>
                        <a:spcAft>
                          <a:spcPts val="0"/>
                        </a:spcAft>
                      </a:pPr>
                      <a:r>
                        <a:rPr lang="en-US" sz="1200" b="1">
                          <a:effectLst/>
                          <a:latin typeface="Arial Narrow" panose="020B060602020203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marL="0" marR="0" algn="ctr">
                        <a:spcBef>
                          <a:spcPts val="0"/>
                        </a:spcBef>
                        <a:spcAft>
                          <a:spcPts val="0"/>
                        </a:spcAft>
                      </a:pPr>
                      <a:r>
                        <a:rPr lang="en-US" sz="1200" b="1">
                          <a:effectLst/>
                          <a:latin typeface="Arial Narrow" panose="020B060602020203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UR-144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466090" algn="r">
                        <a:spcBef>
                          <a:spcPts val="0"/>
                        </a:spcBef>
                        <a:spcAft>
                          <a:spcPts val="0"/>
                        </a:spcAft>
                      </a:pPr>
                      <a:r>
                        <a:rPr lang="en-US" sz="1200">
                          <a:effectLst/>
                          <a:latin typeface="Arial Narrow" panose="020B0606020202030204" pitchFamily="34" charset="0"/>
                          <a:ea typeface="Times New Roman" panose="02020603050405020304" pitchFamily="18" charset="0"/>
                        </a:rPr>
                        <a:t>99%</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466090" algn="r">
                        <a:spcBef>
                          <a:spcPts val="0"/>
                        </a:spcBef>
                        <a:spcAft>
                          <a:spcPts val="0"/>
                        </a:spcAft>
                      </a:pPr>
                      <a:r>
                        <a:rPr lang="en-US" sz="1200">
                          <a:effectLst/>
                          <a:latin typeface="Arial Narrow" panose="020B0606020202030204" pitchFamily="34" charset="0"/>
                          <a:ea typeface="Times New Roman" panose="02020603050405020304" pitchFamily="18" charset="0"/>
                        </a:rPr>
                        <a:t>71%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466090" algn="r">
                        <a:spcBef>
                          <a:spcPts val="0"/>
                        </a:spcBef>
                        <a:spcAft>
                          <a:spcPts val="0"/>
                        </a:spcAft>
                      </a:pPr>
                      <a:r>
                        <a:rPr lang="en-US" sz="1200">
                          <a:effectLst/>
                          <a:latin typeface="Arial Narrow" panose="020B0606020202030204" pitchFamily="34" charset="0"/>
                          <a:ea typeface="Times New Roman" panose="02020603050405020304" pitchFamily="18" charset="0"/>
                        </a:rPr>
                        <a:t>53%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PB-22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41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5</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37</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5F-PB-22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13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21</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21</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XLR-11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26</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11</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AKB-48</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0</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dirty="0">
                          <a:effectLst/>
                          <a:latin typeface="Arial Narrow" panose="020B0606020202030204" pitchFamily="34" charset="0"/>
                          <a:ea typeface="Times New Roman" panose="02020603050405020304" pitchFamily="18" charset="0"/>
                        </a:rPr>
                        <a:t> MAM-2201</a:t>
                      </a:r>
                      <a:r>
                        <a:rPr lang="en-US" sz="1200" baseline="300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32</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JWH-018</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32</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dirty="0">
                          <a:effectLst/>
                          <a:latin typeface="Arial Narrow" panose="020B0606020202030204" pitchFamily="34" charset="0"/>
                          <a:ea typeface="Times New Roman" panose="02020603050405020304" pitchFamily="18" charset="0"/>
                        </a:rPr>
                        <a:t>JWH-122</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21</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JWH-073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11</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AB-PINACA</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13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5</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 ADBICA</a:t>
                      </a:r>
                      <a:r>
                        <a:rPr lang="en-US" sz="12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dirty="0">
                          <a:effectLst/>
                          <a:latin typeface="Arial Narrow" panose="020B0606020202030204" pitchFamily="34" charset="0"/>
                          <a:ea typeface="Times New Roman" panose="02020603050405020304" pitchFamily="18" charset="0"/>
                        </a:rPr>
                        <a:t>5</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dirty="0">
                          <a:effectLst/>
                          <a:latin typeface="Arial Narrow" panose="020B0606020202030204" pitchFamily="34" charset="0"/>
                          <a:ea typeface="Times New Roman" panose="02020603050405020304" pitchFamily="18" charset="0"/>
                        </a:rPr>
                        <a:t>0</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 5F-AB-PINACA</a:t>
                      </a:r>
                      <a:r>
                        <a:rPr lang="en-US" sz="12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560070" algn="r">
                        <a:spcBef>
                          <a:spcPts val="0"/>
                        </a:spcBef>
                        <a:spcAft>
                          <a:spcPts val="0"/>
                        </a:spcAft>
                      </a:pPr>
                      <a:r>
                        <a:rPr lang="en-US" sz="1200">
                          <a:effectLst/>
                          <a:latin typeface="Arial Narrow" panose="020B0606020202030204" pitchFamily="34"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dirty="0">
                          <a:effectLst/>
                          <a:latin typeface="Arial Narrow" panose="020B0606020202030204" pitchFamily="34" charset="0"/>
                          <a:ea typeface="Times New Roman" panose="02020603050405020304" pitchFamily="18" charset="0"/>
                        </a:rPr>
                        <a:t>0</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114">
                <a:tc>
                  <a:txBody>
                    <a:bodyPr/>
                    <a:lstStyle/>
                    <a:p>
                      <a:pPr marL="0" marR="0" algn="ctr">
                        <a:spcBef>
                          <a:spcPts val="0"/>
                        </a:spcBef>
                        <a:spcAft>
                          <a:spcPts val="0"/>
                        </a:spcAft>
                      </a:pPr>
                      <a:r>
                        <a:rPr lang="en-US" sz="1200" b="1" dirty="0">
                          <a:effectLst/>
                          <a:latin typeface="Arial Narrow" panose="020B0606020202030204" pitchFamily="34" charset="0"/>
                          <a:ea typeface="Times New Roman" panose="02020603050405020304" pitchFamily="18" charset="0"/>
                        </a:rPr>
                        <a:t>Number of Above Metabolites</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dirty="0">
                          <a:effectLst/>
                          <a:latin typeface="Arial Narrow" panose="020B0606020202030204" pitchFamily="34" charset="0"/>
                          <a:ea typeface="Times New Roman" panose="02020603050405020304" pitchFamily="18" charset="0"/>
                        </a:rPr>
                        <a:t>(of 12) Detected</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560070">
                        <a:spcBef>
                          <a:spcPts val="0"/>
                        </a:spcBef>
                        <a:spcAft>
                          <a:spcPts val="0"/>
                        </a:spcAft>
                      </a:pPr>
                      <a:r>
                        <a:rPr lang="en-US" sz="1200" b="1" dirty="0">
                          <a:effectLst/>
                          <a:latin typeface="Arial Narrow" panose="020B0606020202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4">
                  <a:txBody>
                    <a:bodyPr/>
                    <a:lstStyle/>
                    <a:p>
                      <a:pPr marL="0" marR="560070">
                        <a:spcBef>
                          <a:spcPts val="0"/>
                        </a:spcBef>
                        <a:spcAft>
                          <a:spcPts val="0"/>
                        </a:spcAft>
                      </a:pPr>
                      <a:r>
                        <a:rPr lang="en-US" sz="1200" b="1" dirty="0">
                          <a:effectLst/>
                          <a:latin typeface="Arial Narrow" panose="020B0606020202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560070">
                        <a:spcBef>
                          <a:spcPts val="0"/>
                        </a:spcBef>
                        <a:spcAft>
                          <a:spcPts val="0"/>
                        </a:spcAft>
                      </a:pPr>
                      <a:r>
                        <a:rPr lang="en-US" sz="1200" b="1" dirty="0">
                          <a:effectLst/>
                          <a:latin typeface="Arial Narrow" panose="020B0606020202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475615" algn="r">
                        <a:spcBef>
                          <a:spcPts val="0"/>
                        </a:spcBef>
                        <a:spcAft>
                          <a:spcPts val="0"/>
                        </a:spcAft>
                      </a:pPr>
                      <a:r>
                        <a:rPr lang="en-US" sz="1200" dirty="0">
                          <a:effectLst/>
                          <a:latin typeface="Arial Narrow" panose="020B0606020202030204" pitchFamily="34" charset="0"/>
                          <a:ea typeface="Times New Roman" panose="02020603050405020304" pitchFamily="18" charset="0"/>
                        </a:rPr>
                        <a:t>57%</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475615" algn="r">
                        <a:spcBef>
                          <a:spcPts val="0"/>
                        </a:spcBef>
                        <a:spcAft>
                          <a:spcPts val="0"/>
                        </a:spcAft>
                      </a:pPr>
                      <a:r>
                        <a:rPr lang="en-US" sz="1200">
                          <a:effectLst/>
                          <a:latin typeface="Arial Narrow" panose="020B0606020202030204" pitchFamily="34" charset="0"/>
                          <a:ea typeface="Times New Roman" panose="02020603050405020304" pitchFamily="18" charset="0"/>
                        </a:rPr>
                        <a:t>68%</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475615" algn="r">
                        <a:spcBef>
                          <a:spcPts val="0"/>
                        </a:spcBef>
                        <a:spcAft>
                          <a:spcPts val="0"/>
                        </a:spcAft>
                      </a:pPr>
                      <a:r>
                        <a:rPr lang="en-US" sz="1200">
                          <a:effectLst/>
                          <a:latin typeface="Arial Narrow" panose="020B0606020202030204" pitchFamily="34" charset="0"/>
                          <a:ea typeface="Times New Roman" panose="02020603050405020304" pitchFamily="18" charset="0"/>
                        </a:rPr>
                        <a:t>  63%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dirty="0">
                          <a:effectLst/>
                          <a:latin typeface="Arial Narrow" panose="020B0606020202030204" pitchFamily="34" charset="0"/>
                          <a:ea typeface="Times New Roman" panose="02020603050405020304" pitchFamily="18" charset="0"/>
                        </a:rPr>
                        <a:t>100%</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a:effectLst/>
                          <a:latin typeface="Arial Narrow" panose="020B0606020202030204" pitchFamily="34"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200" dirty="0">
                          <a:effectLst/>
                          <a:latin typeface="Arial Narrow" panose="020B0606020202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Arial Narrow" panose="020B0606020202030204" pitchFamily="34" charset="0"/>
                          <a:ea typeface="Times New Roman" panose="02020603050405020304" pitchFamily="18" charset="0"/>
                        </a:rPr>
                        <a:t>43%</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a:effectLst/>
                          <a:latin typeface="Arial Narrow" panose="020B0606020202030204" pitchFamily="34" charset="0"/>
                          <a:ea typeface="Times New Roman" panose="02020603050405020304" pitchFamily="18" charset="0"/>
                        </a:rPr>
                        <a:t>24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32%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a:effectLst/>
                          <a:latin typeface="Arial Narrow" panose="020B0606020202030204" pitchFamily="34" charset="0"/>
                          <a:ea typeface="Times New Roman" panose="02020603050405020304" pitchFamily="18" charset="0"/>
                        </a:rPr>
                        <a:t>11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37%</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panose="020B0606020202030204" pitchFamily="34" charset="0"/>
                          <a:ea typeface="Times New Roman" panose="02020603050405020304" pitchFamily="18" charset="0"/>
                        </a:rPr>
                        <a:t>0</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  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a:effectLst/>
                          <a:latin typeface="Arial Narrow" panose="020B0606020202030204" pitchFamily="34" charset="0"/>
                          <a:ea typeface="Times New Roman" panose="02020603050405020304" pitchFamily="18" charset="0"/>
                        </a:rPr>
                        <a:t>13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spcBef>
                          <a:spcPts val="0"/>
                        </a:spcBef>
                        <a:spcAft>
                          <a:spcPts val="0"/>
                        </a:spcAft>
                      </a:pPr>
                      <a:r>
                        <a:rPr lang="en-US" sz="1200">
                          <a:effectLst/>
                          <a:latin typeface="Arial Narrow" panose="020B0606020202030204" pitchFamily="34" charset="0"/>
                          <a:ea typeface="Times New Roman" panose="02020603050405020304" pitchFamily="18" charset="0"/>
                        </a:rPr>
                        <a:t>8</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spcBef>
                          <a:spcPts val="0"/>
                        </a:spcBef>
                        <a:spcAft>
                          <a:spcPts val="0"/>
                        </a:spcAft>
                      </a:pPr>
                      <a:r>
                        <a:rPr lang="en-US" sz="1200">
                          <a:effectLst/>
                          <a:latin typeface="Arial Narrow" panose="020B0606020202030204" pitchFamily="34" charset="0"/>
                          <a:ea typeface="Times New Roman" panose="02020603050405020304" pitchFamily="18" charset="0"/>
                        </a:rPr>
                        <a:t>26</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200" dirty="0">
                          <a:effectLst/>
                          <a:latin typeface="Arial Narrow" panose="020B0606020202030204" pitchFamily="34" charset="0"/>
                          <a:ea typeface="Times New Roman" panose="02020603050405020304" pitchFamily="18" charset="0"/>
                        </a:rPr>
                        <a:t>0</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142">
                <a:tc>
                  <a:txBody>
                    <a:bodyPr/>
                    <a:lstStyle/>
                    <a:p>
                      <a:pPr marL="0" marR="0" algn="ctr">
                        <a:spcBef>
                          <a:spcPts val="0"/>
                        </a:spcBef>
                        <a:spcAft>
                          <a:spcPts val="0"/>
                        </a:spcAft>
                      </a:pPr>
                      <a:r>
                        <a:rPr lang="en-US" sz="1200">
                          <a:effectLst/>
                          <a:latin typeface="Arial Narrow" panose="020B0606020202030204" pitchFamily="34" charset="0"/>
                          <a:ea typeface="Times New Roman" panose="02020603050405020304" pitchFamily="18" charset="0"/>
                        </a:rPr>
                        <a:t>Total</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484505" algn="r">
                        <a:spcBef>
                          <a:spcPts val="0"/>
                        </a:spcBef>
                        <a:spcAft>
                          <a:spcPts val="0"/>
                        </a:spcAft>
                      </a:pPr>
                      <a:r>
                        <a:rPr lang="en-US" sz="1200">
                          <a:effectLst/>
                          <a:latin typeface="Arial Narrow" panose="020B0606020202030204" pitchFamily="34"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484505" algn="r">
                        <a:spcBef>
                          <a:spcPts val="0"/>
                        </a:spcBef>
                        <a:spcAft>
                          <a:spcPts val="0"/>
                        </a:spcAft>
                      </a:pPr>
                      <a:r>
                        <a:rPr lang="en-US" sz="1200">
                          <a:effectLst/>
                          <a:latin typeface="Arial Narrow" panose="020B0606020202030204" pitchFamily="34"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484505" algn="r">
                        <a:spcBef>
                          <a:spcPts val="0"/>
                        </a:spcBef>
                        <a:spcAft>
                          <a:spcPts val="0"/>
                        </a:spcAft>
                      </a:pPr>
                      <a:r>
                        <a:rPr lang="en-US" sz="1200">
                          <a:effectLst/>
                          <a:latin typeface="Arial Narrow" panose="020B0606020202030204" pitchFamily="34"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388620" algn="r">
                        <a:spcBef>
                          <a:spcPts val="0"/>
                        </a:spcBef>
                        <a:spcAft>
                          <a:spcPts val="0"/>
                        </a:spcAft>
                      </a:pPr>
                      <a:r>
                        <a:rPr lang="en-US" sz="1200" dirty="0">
                          <a:effectLst/>
                          <a:latin typeface="Arial Narrow" panose="020B0606020202030204" pitchFamily="34" charset="0"/>
                          <a:ea typeface="Times New Roman" panose="02020603050405020304" pitchFamily="18" charset="0"/>
                        </a:rPr>
                        <a:t>100%</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a:p>
        </p:txBody>
      </p:sp>
      <p:sp>
        <p:nvSpPr>
          <p:cNvPr id="5" name="Slide Number Placeholder 4"/>
          <p:cNvSpPr>
            <a:spLocks noGrp="1"/>
          </p:cNvSpPr>
          <p:nvPr>
            <p:ph type="sldNum" sz="quarter" idx="12"/>
          </p:nvPr>
        </p:nvSpPr>
        <p:spPr/>
        <p:txBody>
          <a:bodyPr/>
          <a:lstStyle/>
          <a:p>
            <a:fld id="{8725E131-451B-4CC8-8D40-C1DA99C8F3CD}" type="slidenum">
              <a:rPr lang="en-US" smtClean="0"/>
              <a:pPr/>
              <a:t>12</a:t>
            </a:fld>
            <a:endParaRPr lang="en-US"/>
          </a:p>
        </p:txBody>
      </p:sp>
      <p:sp>
        <p:nvSpPr>
          <p:cNvPr id="8" name="Right Brace 7"/>
          <p:cNvSpPr/>
          <p:nvPr/>
        </p:nvSpPr>
        <p:spPr>
          <a:xfrm>
            <a:off x="3762922" y="5882795"/>
            <a:ext cx="85725" cy="25717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ight Brace 8"/>
          <p:cNvSpPr/>
          <p:nvPr/>
        </p:nvSpPr>
        <p:spPr>
          <a:xfrm>
            <a:off x="5174729" y="5884070"/>
            <a:ext cx="76200" cy="25717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Right Brace 9"/>
          <p:cNvSpPr/>
          <p:nvPr/>
        </p:nvSpPr>
        <p:spPr>
          <a:xfrm>
            <a:off x="6577011" y="5874701"/>
            <a:ext cx="85725" cy="25717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833434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Metabolites Identified in SC Positive Specimens</a:t>
            </a:r>
            <a:br>
              <a:rPr lang="en-US" sz="2800" b="1" dirty="0"/>
            </a:br>
            <a:r>
              <a:rPr lang="en-US" sz="2800" b="1" dirty="0"/>
              <a:t>from Washington, DC, CDEWS-1 and CDEWS-2 Studies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81252016"/>
              </p:ext>
            </p:extLst>
          </p:nvPr>
        </p:nvGraphicFramePr>
        <p:xfrm>
          <a:off x="2133600" y="1600200"/>
          <a:ext cx="4952999" cy="4364181"/>
        </p:xfrm>
        <a:graphic>
          <a:graphicData uri="http://schemas.openxmlformats.org/drawingml/2006/table">
            <a:tbl>
              <a:tblPr firstRow="1" firstCol="1" bandRow="1"/>
              <a:tblGrid>
                <a:gridCol w="1456764"/>
                <a:gridCol w="1667436"/>
                <a:gridCol w="1828799"/>
              </a:tblGrid>
              <a:tr h="1274617">
                <a:tc>
                  <a:txBody>
                    <a:bodyPr/>
                    <a:lstStyle/>
                    <a:p>
                      <a:pPr marL="0" marR="0">
                        <a:spcBef>
                          <a:spcPts val="0"/>
                        </a:spcBef>
                        <a:spcAft>
                          <a:spcPts val="0"/>
                        </a:spcAft>
                      </a:pPr>
                      <a:r>
                        <a:rPr lang="en-US" sz="1800" dirty="0">
                          <a:solidFill>
                            <a:schemeClr val="bg1"/>
                          </a:solidFill>
                          <a:effectLst/>
                          <a:latin typeface="Arial Narrow" panose="020B0606020202030204" pitchFamily="34" charset="0"/>
                          <a:ea typeface="Times New Roman" panose="02020603050405020304" pitchFamily="18" charset="0"/>
                        </a:rPr>
                        <a:t> </a:t>
                      </a:r>
                      <a:endParaRPr lang="en-US"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a:noFill/>
                    </a:lnL>
                    <a:lnR w="1905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solidFill>
                            <a:schemeClr val="bg1"/>
                          </a:solidFill>
                          <a:effectLst/>
                          <a:latin typeface="Arial Narrow" panose="020B0606020202030204" pitchFamily="34" charset="0"/>
                          <a:ea typeface="Times New Roman" panose="02020603050405020304" pitchFamily="18" charset="0"/>
                        </a:rPr>
                        <a:t>CDEWS-1</a:t>
                      </a:r>
                      <a:endParaRPr lang="en-US" sz="1800">
                        <a:solidFill>
                          <a:schemeClr val="bg1"/>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a:solidFill>
                            <a:schemeClr val="bg1"/>
                          </a:solidFill>
                          <a:effectLst/>
                          <a:latin typeface="Arial Narrow" panose="020B0606020202030204" pitchFamily="34" charset="0"/>
                          <a:ea typeface="Times New Roman" panose="02020603050405020304" pitchFamily="18" charset="0"/>
                        </a:rPr>
                        <a:t>Three Adult CJS Populations</a:t>
                      </a:r>
                      <a:endParaRPr lang="en-US" sz="1800">
                        <a:solidFill>
                          <a:schemeClr val="bg1"/>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a:solidFill>
                            <a:schemeClr val="bg1"/>
                          </a:solidFill>
                          <a:effectLst/>
                          <a:latin typeface="Arial Narrow" panose="020B0606020202030204" pitchFamily="34" charset="0"/>
                          <a:ea typeface="Times New Roman" panose="02020603050405020304" pitchFamily="18" charset="0"/>
                        </a:rPr>
                        <a:t>(N=107)*</a:t>
                      </a:r>
                      <a:endParaRPr lang="en-US" sz="180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800" b="1">
                          <a:solidFill>
                            <a:schemeClr val="bg1"/>
                          </a:solidFill>
                          <a:effectLst/>
                          <a:latin typeface="Arial Narrow" panose="020B0606020202030204" pitchFamily="34" charset="0"/>
                          <a:ea typeface="Times New Roman" panose="02020603050405020304" pitchFamily="18" charset="0"/>
                        </a:rPr>
                        <a:t>CDEWS-2</a:t>
                      </a:r>
                      <a:endParaRPr lang="en-US" sz="1800">
                        <a:solidFill>
                          <a:schemeClr val="bg1"/>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a:solidFill>
                            <a:schemeClr val="bg1"/>
                          </a:solidFill>
                          <a:effectLst/>
                          <a:latin typeface="Arial Narrow" panose="020B0606020202030204" pitchFamily="34" charset="0"/>
                          <a:ea typeface="Times New Roman" panose="02020603050405020304" pitchFamily="18" charset="0"/>
                        </a:rPr>
                        <a:t>Adult Parole/Probation Population</a:t>
                      </a:r>
                      <a:endParaRPr lang="en-US" sz="1800">
                        <a:solidFill>
                          <a:schemeClr val="bg1"/>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a:solidFill>
                            <a:schemeClr val="bg1"/>
                          </a:solidFill>
                          <a:effectLst/>
                          <a:latin typeface="Arial Narrow" panose="020B0606020202030204" pitchFamily="34" charset="0"/>
                          <a:ea typeface="Times New Roman" panose="02020603050405020304" pitchFamily="18" charset="0"/>
                        </a:rPr>
                        <a:t>(N=70)</a:t>
                      </a:r>
                      <a:endParaRPr lang="en-US" sz="1800">
                        <a:solidFill>
                          <a:schemeClr val="bg1"/>
                        </a:solidFill>
                        <a:effectLst/>
                        <a:latin typeface="Times New Roman" panose="02020603050405020304" pitchFamily="18" charset="0"/>
                        <a:ea typeface="Times New Roman" panose="02020603050405020304" pitchFamily="18" charset="0"/>
                      </a:endParaRPr>
                    </a:p>
                  </a:txBody>
                  <a:tcPr marL="68580" marR="68580" marT="0" marB="0">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65018">
                <a:tc>
                  <a:txBody>
                    <a:bodyPr/>
                    <a:lstStyle/>
                    <a:p>
                      <a:pPr marL="0" marR="0">
                        <a:spcBef>
                          <a:spcPts val="0"/>
                        </a:spcBef>
                        <a:spcAft>
                          <a:spcPts val="0"/>
                        </a:spcAft>
                      </a:pPr>
                      <a:r>
                        <a:rPr lang="en-US" sz="1800" b="1" dirty="0">
                          <a:solidFill>
                            <a:schemeClr val="bg1"/>
                          </a:solidFill>
                          <a:effectLst/>
                          <a:latin typeface="Arial Narrow" panose="020B0606020202030204" pitchFamily="34" charset="0"/>
                          <a:ea typeface="Times New Roman" panose="02020603050405020304" pitchFamily="18" charset="0"/>
                        </a:rPr>
                        <a:t>Percentage Positive For:</a:t>
                      </a:r>
                      <a:endParaRPr lang="en-US"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800" dirty="0">
                          <a:solidFill>
                            <a:schemeClr val="bg1"/>
                          </a:solidFill>
                          <a:effectLst/>
                          <a:latin typeface="Arial Narrow" panose="020B0606020202030204" pitchFamily="34" charset="0"/>
                          <a:ea typeface="Times New Roman" panose="02020603050405020304" pitchFamily="18" charset="0"/>
                        </a:rPr>
                        <a:t> </a:t>
                      </a:r>
                      <a:endParaRPr lang="en-US"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800" dirty="0">
                          <a:solidFill>
                            <a:schemeClr val="bg1"/>
                          </a:solidFill>
                          <a:effectLst/>
                          <a:latin typeface="Arial Narrow" panose="020B0606020202030204" pitchFamily="34" charset="0"/>
                          <a:ea typeface="Times New Roman" panose="02020603050405020304" pitchFamily="18" charset="0"/>
                        </a:rPr>
                        <a:t> </a:t>
                      </a:r>
                      <a:endParaRPr lang="en-US"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32509">
                <a:tc>
                  <a:txBody>
                    <a:bodyPr/>
                    <a:lstStyle/>
                    <a:p>
                      <a:pPr marL="0" marR="0">
                        <a:spcBef>
                          <a:spcPts val="0"/>
                        </a:spcBef>
                        <a:spcAft>
                          <a:spcPts val="0"/>
                        </a:spcAft>
                      </a:pPr>
                      <a:r>
                        <a:rPr lang="en-US" sz="1800">
                          <a:effectLst/>
                          <a:latin typeface="Arial Narrow" panose="020B0606020202030204" pitchFamily="34" charset="0"/>
                          <a:ea typeface="Times New Roman" panose="02020603050405020304" pitchFamily="18" charset="0"/>
                        </a:rPr>
                        <a:t>UR-144</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8785" algn="r">
                        <a:spcBef>
                          <a:spcPts val="0"/>
                        </a:spcBef>
                        <a:spcAft>
                          <a:spcPts val="0"/>
                        </a:spcAft>
                      </a:pPr>
                      <a:r>
                        <a:rPr lang="en-US" sz="1800">
                          <a:effectLst/>
                          <a:latin typeface="Arial Narrow" panose="020B0606020202030204" pitchFamily="34" charset="0"/>
                          <a:ea typeface="Times New Roman" panose="02020603050405020304" pitchFamily="18" charset="0"/>
                        </a:rPr>
                        <a:t>95%</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21335" algn="r">
                        <a:spcBef>
                          <a:spcPts val="0"/>
                        </a:spcBef>
                        <a:spcAft>
                          <a:spcPts val="0"/>
                        </a:spcAft>
                      </a:pPr>
                      <a:r>
                        <a:rPr lang="en-US" sz="1800">
                          <a:effectLst/>
                          <a:latin typeface="Arial Narrow" panose="020B0606020202030204" pitchFamily="34" charset="0"/>
                          <a:ea typeface="Times New Roman" panose="02020603050405020304" pitchFamily="18" charset="0"/>
                        </a:rPr>
                        <a:t>99%</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09">
                <a:tc>
                  <a:txBody>
                    <a:bodyPr/>
                    <a:lstStyle/>
                    <a:p>
                      <a:pPr marL="0" marR="0">
                        <a:spcBef>
                          <a:spcPts val="0"/>
                        </a:spcBef>
                        <a:spcAft>
                          <a:spcPts val="0"/>
                        </a:spcAft>
                      </a:pPr>
                      <a:r>
                        <a:rPr lang="en-US" sz="1800">
                          <a:effectLst/>
                          <a:latin typeface="Arial Narrow" panose="020B0606020202030204" pitchFamily="34" charset="0"/>
                          <a:ea typeface="Times New Roman" panose="02020603050405020304" pitchFamily="18" charset="0"/>
                        </a:rPr>
                        <a:t>XLR-11</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11480" algn="r">
                        <a:spcBef>
                          <a:spcPts val="0"/>
                        </a:spcBef>
                        <a:spcAft>
                          <a:spcPts val="0"/>
                        </a:spcAft>
                      </a:pPr>
                      <a:r>
                        <a:rPr lang="en-US" sz="1800">
                          <a:effectLst/>
                          <a:latin typeface="Arial Narrow" panose="020B0606020202030204" pitchFamily="34" charset="0"/>
                          <a:ea typeface="Times New Roman" panose="02020603050405020304" pitchFamily="18" charset="0"/>
                        </a:rPr>
                        <a:t>38***</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2920" algn="r">
                        <a:spcBef>
                          <a:spcPts val="0"/>
                        </a:spcBef>
                        <a:spcAft>
                          <a:spcPts val="0"/>
                        </a:spcAft>
                      </a:pPr>
                      <a:r>
                        <a:rPr lang="en-US" sz="1800">
                          <a:effectLst/>
                          <a:latin typeface="Arial Narrow" panose="020B0606020202030204" pitchFamily="34" charset="0"/>
                          <a:ea typeface="Times New Roman" panose="02020603050405020304" pitchFamily="18" charset="0"/>
                        </a:rPr>
                        <a:t>4***</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09">
                <a:tc>
                  <a:txBody>
                    <a:bodyPr/>
                    <a:lstStyle/>
                    <a:p>
                      <a:pPr marL="0" marR="0">
                        <a:spcBef>
                          <a:spcPts val="0"/>
                        </a:spcBef>
                        <a:spcAft>
                          <a:spcPts val="0"/>
                        </a:spcAft>
                      </a:pPr>
                      <a:r>
                        <a:rPr lang="en-US" sz="1800">
                          <a:effectLst/>
                          <a:latin typeface="Arial Narrow" panose="020B0606020202030204" pitchFamily="34" charset="0"/>
                          <a:ea typeface="Times New Roman" panose="02020603050405020304" pitchFamily="18" charset="0"/>
                        </a:rPr>
                        <a:t>JWH-018</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67055" algn="r">
                        <a:spcBef>
                          <a:spcPts val="0"/>
                        </a:spcBef>
                        <a:spcAft>
                          <a:spcPts val="0"/>
                        </a:spcAft>
                      </a:pPr>
                      <a:r>
                        <a:rPr lang="en-US" sz="1800">
                          <a:effectLst/>
                          <a:latin typeface="Arial Narrow" panose="020B0606020202030204" pitchFamily="34" charset="0"/>
                          <a:ea typeface="Times New Roman" panose="02020603050405020304" pitchFamily="18" charset="0"/>
                        </a:rPr>
                        <a:t>5</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40080" algn="r">
                        <a:spcBef>
                          <a:spcPts val="0"/>
                        </a:spcBef>
                        <a:spcAft>
                          <a:spcPts val="0"/>
                        </a:spcAft>
                      </a:pPr>
                      <a:r>
                        <a:rPr lang="en-US" sz="1800">
                          <a:effectLst/>
                          <a:latin typeface="Arial Narrow" panose="020B0606020202030204" pitchFamily="34" charset="0"/>
                          <a:ea typeface="Times New Roman" panose="02020603050405020304" pitchFamily="18" charset="0"/>
                        </a:rPr>
                        <a:t>0</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09">
                <a:tc>
                  <a:txBody>
                    <a:bodyPr/>
                    <a:lstStyle/>
                    <a:p>
                      <a:pPr marL="0" marR="0">
                        <a:spcBef>
                          <a:spcPts val="0"/>
                        </a:spcBef>
                        <a:spcAft>
                          <a:spcPts val="0"/>
                        </a:spcAft>
                      </a:pPr>
                      <a:r>
                        <a:rPr lang="en-US" sz="1800">
                          <a:effectLst/>
                          <a:latin typeface="Arial Narrow" panose="020B0606020202030204" pitchFamily="34" charset="0"/>
                          <a:ea typeface="Times New Roman" panose="02020603050405020304" pitchFamily="18" charset="0"/>
                        </a:rPr>
                        <a:t>JWH-073</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67055" algn="r">
                        <a:spcBef>
                          <a:spcPts val="0"/>
                        </a:spcBef>
                        <a:spcAft>
                          <a:spcPts val="0"/>
                        </a:spcAft>
                      </a:pPr>
                      <a:r>
                        <a:rPr lang="en-US" sz="1800" dirty="0">
                          <a:effectLst/>
                          <a:latin typeface="Arial Narrow" panose="020B0606020202030204" pitchFamily="34" charset="0"/>
                          <a:ea typeface="Times New Roman" panose="02020603050405020304" pitchFamily="18" charset="0"/>
                        </a:rPr>
                        <a:t>1</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40080" algn="r">
                        <a:spcBef>
                          <a:spcPts val="0"/>
                        </a:spcBef>
                        <a:spcAft>
                          <a:spcPts val="0"/>
                        </a:spcAft>
                      </a:pPr>
                      <a:r>
                        <a:rPr lang="en-US" sz="1800">
                          <a:effectLst/>
                          <a:latin typeface="Arial Narrow" panose="020B0606020202030204" pitchFamily="34" charset="0"/>
                          <a:ea typeface="Times New Roman" panose="02020603050405020304" pitchFamily="18" charset="0"/>
                        </a:rPr>
                        <a:t>0</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09">
                <a:tc>
                  <a:txBody>
                    <a:bodyPr/>
                    <a:lstStyle/>
                    <a:p>
                      <a:pPr marL="0" marR="0">
                        <a:spcBef>
                          <a:spcPts val="0"/>
                        </a:spcBef>
                        <a:spcAft>
                          <a:spcPts val="0"/>
                        </a:spcAft>
                      </a:pPr>
                      <a:r>
                        <a:rPr lang="en-US" sz="1800">
                          <a:effectLst/>
                          <a:latin typeface="Arial Narrow" panose="020B0606020202030204" pitchFamily="34" charset="0"/>
                          <a:ea typeface="Times New Roman" panose="02020603050405020304" pitchFamily="18" charset="0"/>
                        </a:rPr>
                        <a:t>PB-22</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Arial Narrow" panose="020B0606020202030204" pitchFamily="34" charset="0"/>
                          <a:ea typeface="Times New Roman" panose="02020603050405020304" pitchFamily="18" charset="0"/>
                        </a:rPr>
                        <a:t>Not Tested</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40080" algn="r">
                        <a:spcBef>
                          <a:spcPts val="0"/>
                        </a:spcBef>
                        <a:spcAft>
                          <a:spcPts val="0"/>
                        </a:spcAft>
                      </a:pPr>
                      <a:r>
                        <a:rPr lang="en-US" sz="1800">
                          <a:effectLst/>
                          <a:latin typeface="Arial Narrow" panose="020B0606020202030204" pitchFamily="34" charset="0"/>
                          <a:ea typeface="Times New Roman" panose="02020603050405020304" pitchFamily="18" charset="0"/>
                        </a:rPr>
                        <a:t>41</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09">
                <a:tc>
                  <a:txBody>
                    <a:bodyPr/>
                    <a:lstStyle/>
                    <a:p>
                      <a:pPr marL="0" marR="0">
                        <a:spcBef>
                          <a:spcPts val="0"/>
                        </a:spcBef>
                        <a:spcAft>
                          <a:spcPts val="0"/>
                        </a:spcAft>
                      </a:pPr>
                      <a:r>
                        <a:rPr lang="en-US" sz="1800">
                          <a:effectLst/>
                          <a:latin typeface="Arial Narrow" panose="020B0606020202030204" pitchFamily="34" charset="0"/>
                          <a:ea typeface="Times New Roman" panose="02020603050405020304" pitchFamily="18" charset="0"/>
                        </a:rPr>
                        <a:t>5F-PB-22</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Arial Narrow" panose="020B0606020202030204" pitchFamily="34" charset="0"/>
                          <a:ea typeface="Times New Roman" panose="02020603050405020304" pitchFamily="18" charset="0"/>
                        </a:rPr>
                        <a:t>Not Tested</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40080" algn="r">
                        <a:spcBef>
                          <a:spcPts val="0"/>
                        </a:spcBef>
                        <a:spcAft>
                          <a:spcPts val="0"/>
                        </a:spcAft>
                      </a:pPr>
                      <a:r>
                        <a:rPr lang="en-US" sz="1800">
                          <a:effectLst/>
                          <a:latin typeface="Arial Narrow" panose="020B0606020202030204" pitchFamily="34" charset="0"/>
                          <a:ea typeface="Times New Roman" panose="02020603050405020304" pitchFamily="18" charset="0"/>
                        </a:rPr>
                        <a:t>13</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09">
                <a:tc>
                  <a:txBody>
                    <a:bodyPr/>
                    <a:lstStyle/>
                    <a:p>
                      <a:pPr marL="0" marR="0">
                        <a:spcBef>
                          <a:spcPts val="0"/>
                        </a:spcBef>
                        <a:spcAft>
                          <a:spcPts val="0"/>
                        </a:spcAft>
                      </a:pPr>
                      <a:r>
                        <a:rPr lang="en-US" sz="1800">
                          <a:effectLst/>
                          <a:latin typeface="Arial Narrow" panose="020B0606020202030204" pitchFamily="34" charset="0"/>
                          <a:ea typeface="Times New Roman" panose="02020603050405020304" pitchFamily="18" charset="0"/>
                        </a:rPr>
                        <a:t>AKB-48</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Arial Narrow" panose="020B0606020202030204" pitchFamily="34" charset="0"/>
                          <a:ea typeface="Times New Roman" panose="02020603050405020304" pitchFamily="18" charset="0"/>
                        </a:rPr>
                        <a:t>Not Tested</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40080" algn="r">
                        <a:spcBef>
                          <a:spcPts val="0"/>
                        </a:spcBef>
                        <a:spcAft>
                          <a:spcPts val="0"/>
                        </a:spcAft>
                      </a:pPr>
                      <a:r>
                        <a:rPr lang="en-US" sz="1800" dirty="0">
                          <a:effectLst/>
                          <a:latin typeface="Arial Narrow" panose="020B0606020202030204" pitchFamily="34" charset="0"/>
                          <a:ea typeface="Times New Roman" panose="02020603050405020304" pitchFamily="18" charset="0"/>
                        </a:rPr>
                        <a:t>1</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a:p>
        </p:txBody>
      </p:sp>
      <p:sp>
        <p:nvSpPr>
          <p:cNvPr id="5" name="Slide Number Placeholder 4"/>
          <p:cNvSpPr>
            <a:spLocks noGrp="1"/>
          </p:cNvSpPr>
          <p:nvPr>
            <p:ph type="sldNum" sz="quarter" idx="12"/>
          </p:nvPr>
        </p:nvSpPr>
        <p:spPr/>
        <p:txBody>
          <a:bodyPr/>
          <a:lstStyle/>
          <a:p>
            <a:fld id="{8725E131-451B-4CC8-8D40-C1DA99C8F3CD}" type="slidenum">
              <a:rPr lang="en-US" smtClean="0"/>
              <a:pPr/>
              <a:t>13</a:t>
            </a:fld>
            <a:endParaRPr lang="en-US"/>
          </a:p>
        </p:txBody>
      </p:sp>
    </p:spTree>
    <p:extLst>
      <p:ext uri="{BB962C8B-B14F-4D97-AF65-F5344CB8AC3E}">
        <p14:creationId xmlns:p14="http://schemas.microsoft.com/office/powerpoint/2010/main" val="183535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1143000"/>
          </a:xfrm>
        </p:spPr>
        <p:txBody>
          <a:bodyPr>
            <a:noAutofit/>
          </a:bodyPr>
          <a:lstStyle/>
          <a:p>
            <a:r>
              <a:rPr lang="en-US" sz="2600" b="1" dirty="0"/>
              <a:t>CDEWS-1</a:t>
            </a:r>
            <a:br>
              <a:rPr lang="en-US" sz="2600" b="1" dirty="0"/>
            </a:br>
            <a:r>
              <a:rPr lang="en-US" sz="2600" b="1" dirty="0"/>
              <a:t>Percentage of Specimens from Three DC CJS Male Populations Combined Testing Positive for Synthetic Cannabinoids, by PSA Drug Screen Result and Age, </a:t>
            </a:r>
            <a:r>
              <a:rPr lang="en-US" sz="2600" b="1" dirty="0" smtClean="0"/>
              <a:t>2013</a:t>
            </a:r>
            <a:r>
              <a:rPr lang="en-US" sz="2600" dirty="0">
                <a:latin typeface="Arial Narrow" pitchFamily="34" charset="0"/>
              </a:rPr>
              <a:t/>
            </a:r>
            <a:br>
              <a:rPr lang="en-US" sz="2600" dirty="0">
                <a:latin typeface="Arial Narrow" pitchFamily="34" charset="0"/>
              </a:rPr>
            </a:br>
            <a:r>
              <a:rPr lang="en-US" sz="1100" dirty="0">
                <a:latin typeface="Arial Narrow" pitchFamily="34" charset="0"/>
              </a:rPr>
              <a:t>(N=341 specimens from Washington, DC Parole &amp; Probation, Pretrial Surveillance and Lockup)</a:t>
            </a:r>
            <a:r>
              <a:rPr lang="en-US" sz="1100" dirty="0"/>
              <a:t/>
            </a:r>
            <a:br>
              <a:rPr lang="en-US" sz="1100" dirty="0"/>
            </a:br>
            <a:r>
              <a:rPr lang="en-US" sz="3200" b="1" dirty="0">
                <a:latin typeface="Arial Narrow" pitchFamily="34" charset="0"/>
              </a:rPr>
              <a:t/>
            </a:r>
            <a:br>
              <a:rPr lang="en-US" sz="3200" b="1" dirty="0">
                <a:latin typeface="Arial Narrow" pitchFamily="34" charset="0"/>
              </a:rPr>
            </a:br>
            <a:endParaRPr lang="en-US" sz="3200" dirty="0"/>
          </a:p>
        </p:txBody>
      </p:sp>
      <p:graphicFrame>
        <p:nvGraphicFramePr>
          <p:cNvPr id="7" name="Chart 6"/>
          <p:cNvGraphicFramePr/>
          <p:nvPr>
            <p:extLst>
              <p:ext uri="{D42A27DB-BD31-4B8C-83A1-F6EECF244321}">
                <p14:modId xmlns:p14="http://schemas.microsoft.com/office/powerpoint/2010/main" val="2772390883"/>
              </p:ext>
            </p:extLst>
          </p:nvPr>
        </p:nvGraphicFramePr>
        <p:xfrm>
          <a:off x="457200" y="1662112"/>
          <a:ext cx="8305800" cy="428148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
          <p:cNvSpPr>
            <a:spLocks noChangeArrowheads="1"/>
          </p:cNvSpPr>
          <p:nvPr/>
        </p:nvSpPr>
        <p:spPr bwMode="auto">
          <a:xfrm>
            <a:off x="1371600" y="6019800"/>
            <a:ext cx="6705601"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000" dirty="0"/>
              <a:t>Source: Wish, E.D., Artigiani, E.E. and Billing, A. S. (2013). </a:t>
            </a:r>
            <a:r>
              <a:rPr lang="en-US" sz="1000" i="1" dirty="0"/>
              <a:t>Community Drug Early Warning System: The CDEWS Pilot Project</a:t>
            </a:r>
            <a:r>
              <a:rPr lang="en-US" sz="1000" dirty="0"/>
              <a:t>. Office of National Drug Control Policy. Washington, DC: Executive Office of the President. </a:t>
            </a:r>
          </a:p>
        </p:txBody>
      </p:sp>
      <p:sp>
        <p:nvSpPr>
          <p:cNvPr id="6" name="Date Placeholder 3"/>
          <p:cNvSpPr>
            <a:spLocks noGrp="1"/>
          </p:cNvSpPr>
          <p:nvPr>
            <p:ph type="dt" sz="half" idx="10"/>
          </p:nvPr>
        </p:nvSpPr>
        <p:spPr>
          <a:xfrm>
            <a:off x="457200" y="6356351"/>
            <a:ext cx="2133600" cy="365125"/>
          </a:xfrm>
        </p:spPr>
        <p:txBody>
          <a:bodyPr/>
          <a:lstStyle/>
          <a:p>
            <a:fld id="{6302849D-61EE-4BFD-8982-31CFEE1DA40D}" type="datetime1">
              <a:rPr lang="en-US" smtClean="0"/>
              <a:pPr/>
              <a:t>9/2/2016</a:t>
            </a:fld>
            <a:endParaRPr lang="en-US" dirty="0"/>
          </a:p>
        </p:txBody>
      </p:sp>
      <p:sp>
        <p:nvSpPr>
          <p:cNvPr id="8" name="Slide Number Placeholder 4"/>
          <p:cNvSpPr>
            <a:spLocks noGrp="1"/>
          </p:cNvSpPr>
          <p:nvPr>
            <p:ph type="sldNum" sz="quarter" idx="12"/>
          </p:nvPr>
        </p:nvSpPr>
        <p:spPr>
          <a:xfrm>
            <a:off x="6553200" y="6356351"/>
            <a:ext cx="2133600" cy="365125"/>
          </a:xfrm>
        </p:spPr>
        <p:txBody>
          <a:bodyPr/>
          <a:lstStyle/>
          <a:p>
            <a:r>
              <a:rPr lang="en-US" dirty="0" smtClean="0"/>
              <a:t>1</a:t>
            </a:r>
            <a:fld id="{8725E131-451B-4CC8-8D40-C1DA99C8F3CD}" type="slidenum">
              <a:rPr lang="en-US" smtClean="0"/>
              <a:pPr/>
              <a:t>14</a:t>
            </a:fld>
            <a:endParaRPr lang="en-US" dirty="0"/>
          </a:p>
        </p:txBody>
      </p:sp>
    </p:spTree>
    <p:extLst>
      <p:ext uri="{BB962C8B-B14F-4D97-AF65-F5344CB8AC3E}">
        <p14:creationId xmlns:p14="http://schemas.microsoft.com/office/powerpoint/2010/main" val="57154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t>CDEWS-2</a:t>
            </a:r>
            <a:br>
              <a:rPr lang="en-US" sz="2000" b="1" dirty="0" smtClean="0"/>
            </a:br>
            <a:r>
              <a:rPr lang="en-US" sz="2000" b="1" dirty="0" smtClean="0"/>
              <a:t>Percentage </a:t>
            </a:r>
            <a:r>
              <a:rPr lang="en-US" sz="2000" b="1" dirty="0"/>
              <a:t>of Specimens for Adult Male DC Parolees/Probationers and Juvenile Males Testing Positive</a:t>
            </a:r>
            <a:r>
              <a:rPr lang="en-US" sz="2000" b="1" baseline="30000" dirty="0"/>
              <a:t>+</a:t>
            </a:r>
            <a:r>
              <a:rPr lang="en-US" sz="2000" b="1" dirty="0"/>
              <a:t> for Synthetic Cannabinoids, by PSA Drug Screening Result and Age, </a:t>
            </a:r>
            <a:r>
              <a:rPr lang="en-US" sz="2000" b="1" dirty="0" smtClean="0"/>
              <a:t>2014</a:t>
            </a:r>
            <a:br>
              <a:rPr lang="en-US" sz="2000" b="1" dirty="0" smtClean="0"/>
            </a:br>
            <a:r>
              <a:rPr lang="en-US" sz="1600" b="1" dirty="0"/>
              <a:t>(N=453</a:t>
            </a:r>
            <a:r>
              <a:rPr lang="en-US" sz="1600" b="1" dirty="0" smtClean="0"/>
              <a:t>)</a:t>
            </a:r>
            <a:r>
              <a:rPr lang="en-US" sz="1600" b="1" baseline="30000" dirty="0" smtClean="0"/>
              <a:t>‡</a:t>
            </a:r>
            <a:endParaRPr lang="en-US" sz="2000" b="1" dirty="0"/>
          </a:p>
        </p:txBody>
      </p:sp>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dirty="0"/>
          </a:p>
        </p:txBody>
      </p:sp>
      <p:sp>
        <p:nvSpPr>
          <p:cNvPr id="5" name="Slide Number Placeholder 4"/>
          <p:cNvSpPr>
            <a:spLocks noGrp="1"/>
          </p:cNvSpPr>
          <p:nvPr>
            <p:ph type="sldNum" sz="quarter" idx="12"/>
          </p:nvPr>
        </p:nvSpPr>
        <p:spPr/>
        <p:txBody>
          <a:bodyPr/>
          <a:lstStyle/>
          <a:p>
            <a:fld id="{8725E131-451B-4CC8-8D40-C1DA99C8F3CD}" type="slidenum">
              <a:rPr lang="en-US" smtClean="0"/>
              <a:pPr/>
              <a:t>15</a:t>
            </a:fld>
            <a:endParaRPr lang="en-US"/>
          </a:p>
        </p:txBody>
      </p:sp>
      <p:pic>
        <p:nvPicPr>
          <p:cNvPr id="11" name="Content Placeholder 10"/>
          <p:cNvPicPr>
            <a:picLocks noGrp="1" noChangeAspect="1"/>
          </p:cNvPicPr>
          <p:nvPr>
            <p:ph idx="1"/>
          </p:nvPr>
        </p:nvPicPr>
        <p:blipFill>
          <a:blip r:embed="rId3"/>
          <a:stretch>
            <a:fillRect/>
          </a:stretch>
        </p:blipFill>
        <p:spPr>
          <a:xfrm>
            <a:off x="909475" y="1704469"/>
            <a:ext cx="7629849" cy="4572000"/>
          </a:xfrm>
          <a:prstGeom prst="rect">
            <a:avLst/>
          </a:prstGeom>
          <a:noFill/>
        </p:spPr>
      </p:pic>
    </p:spTree>
    <p:extLst>
      <p:ext uri="{BB962C8B-B14F-4D97-AF65-F5344CB8AC3E}">
        <p14:creationId xmlns:p14="http://schemas.microsoft.com/office/powerpoint/2010/main" val="2984060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Implications of CDEWS Findings</a:t>
            </a:r>
          </a:p>
        </p:txBody>
      </p:sp>
      <p:sp>
        <p:nvSpPr>
          <p:cNvPr id="3" name="Content Placeholder 2"/>
          <p:cNvSpPr>
            <a:spLocks noGrp="1"/>
          </p:cNvSpPr>
          <p:nvPr>
            <p:ph idx="1"/>
          </p:nvPr>
        </p:nvSpPr>
        <p:spPr>
          <a:xfrm>
            <a:off x="122663" y="1309757"/>
            <a:ext cx="8564137" cy="3394472"/>
          </a:xfrm>
        </p:spPr>
        <p:txBody>
          <a:bodyPr>
            <a:noAutofit/>
          </a:bodyPr>
          <a:lstStyle/>
          <a:p>
            <a:pPr lvl="0"/>
            <a:r>
              <a:rPr lang="en-US" sz="2200" dirty="0" smtClean="0"/>
              <a:t>Drug </a:t>
            </a:r>
            <a:r>
              <a:rPr lang="en-US" sz="2200" dirty="0"/>
              <a:t>testing programs should weigh the value of adding SC metabolites to their testing protocols and adopting an annual CDEWS type of process for reviewing and updating the drugs included in their testing protocols. </a:t>
            </a:r>
          </a:p>
          <a:p>
            <a:pPr lvl="0"/>
            <a:r>
              <a:rPr lang="en-US" sz="2200" dirty="0"/>
              <a:t>While we studied only criminal justice populations, the CDEWS results may also have implications for expanded testing of urine specimens collected in hospital, physician, military, and workplace environments to accurately identify drugs recently used.</a:t>
            </a:r>
          </a:p>
          <a:p>
            <a:pPr lvl="0"/>
            <a:r>
              <a:rPr lang="en-US" sz="2200" dirty="0"/>
              <a:t>The high level of SC use detected suggests that local public health systems should implement targeted prevention campaigns to educate the </a:t>
            </a:r>
            <a:r>
              <a:rPr lang="en-US" sz="2200" dirty="0" smtClean="0"/>
              <a:t>public about </a:t>
            </a:r>
            <a:r>
              <a:rPr lang="en-US" sz="2200" dirty="0"/>
              <a:t>the rapidly changing ingredients in products sold as synthetic cannabinoids and the potential harm that can result from their use.</a:t>
            </a:r>
          </a:p>
        </p:txBody>
      </p:sp>
      <p:sp>
        <p:nvSpPr>
          <p:cNvPr id="8" name="Rectangle 1"/>
          <p:cNvSpPr>
            <a:spLocks noChangeArrowheads="1"/>
          </p:cNvSpPr>
          <p:nvPr/>
        </p:nvSpPr>
        <p:spPr bwMode="auto">
          <a:xfrm>
            <a:off x="4079633" y="5928009"/>
            <a:ext cx="4571998"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000" dirty="0"/>
              <a:t>Source: Wish, E.D., Artigiani, E.E. and Billing, A. S. (2013). </a:t>
            </a:r>
            <a:r>
              <a:rPr lang="en-US" sz="1000" i="1" dirty="0"/>
              <a:t>Community Drug Early Warning System: The CDEWS Pilot Project</a:t>
            </a:r>
            <a:r>
              <a:rPr lang="en-US" sz="1000" dirty="0"/>
              <a:t>. Office of National Drug Control Policy. Washington, DC: Executive Office of the President. </a:t>
            </a:r>
          </a:p>
        </p:txBody>
      </p:sp>
    </p:spTree>
    <p:extLst>
      <p:ext uri="{BB962C8B-B14F-4D97-AF65-F5344CB8AC3E}">
        <p14:creationId xmlns:p14="http://schemas.microsoft.com/office/powerpoint/2010/main" val="2717522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000" dirty="0" smtClean="0"/>
              <a:t/>
            </a:r>
            <a:br>
              <a:rPr lang="en-US" sz="3000" dirty="0" smtClean="0"/>
            </a:br>
            <a:r>
              <a:rPr lang="en-US" sz="3000" dirty="0" smtClean="0"/>
              <a:t>CDEWS-3 Testing Panel</a:t>
            </a:r>
            <a:br>
              <a:rPr lang="en-US" sz="3000" dirty="0" smtClean="0"/>
            </a:br>
            <a:r>
              <a:rPr lang="en-US" sz="2000" dirty="0" smtClean="0"/>
              <a:t>(Testing conducted by the Armed Forces Medical Examiner System Laboratory)</a:t>
            </a:r>
            <a:r>
              <a:rPr lang="en-US" sz="3000" dirty="0" smtClean="0"/>
              <a:t/>
            </a:r>
            <a:br>
              <a:rPr lang="en-US" sz="3000" dirty="0" smtClean="0"/>
            </a:br>
            <a:endParaRPr lang="en-US" sz="3000" dirty="0"/>
          </a:p>
        </p:txBody>
      </p:sp>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a:p>
        </p:txBody>
      </p:sp>
      <p:graphicFrame>
        <p:nvGraphicFramePr>
          <p:cNvPr id="9" name="Content Placeholder 8"/>
          <p:cNvGraphicFramePr>
            <a:graphicFrameLocks noGrp="1"/>
          </p:cNvGraphicFramePr>
          <p:nvPr>
            <p:ph idx="1"/>
            <p:extLst/>
          </p:nvPr>
        </p:nvGraphicFramePr>
        <p:xfrm>
          <a:off x="3041016" y="1447800"/>
          <a:ext cx="2133600" cy="4522304"/>
        </p:xfrm>
        <a:graphic>
          <a:graphicData uri="http://schemas.openxmlformats.org/drawingml/2006/table">
            <a:tbl>
              <a:tblPr firstRow="1" firstCol="1" bandRow="1">
                <a:tableStyleId>{5C22544A-7EE6-4342-B048-85BDC9FD1C3A}</a:tableStyleId>
              </a:tblPr>
              <a:tblGrid>
                <a:gridCol w="237223"/>
                <a:gridCol w="1896377"/>
              </a:tblGrid>
              <a:tr h="40523">
                <a:tc gridSpan="2">
                  <a:txBody>
                    <a:bodyPr/>
                    <a:lstStyle/>
                    <a:p>
                      <a:pPr marL="0" marR="0" algn="just">
                        <a:spcBef>
                          <a:spcPts val="0"/>
                        </a:spcBef>
                        <a:spcAft>
                          <a:spcPts val="0"/>
                        </a:spcAft>
                        <a:tabLst>
                          <a:tab pos="2743200" algn="ctr"/>
                          <a:tab pos="5486400" algn="r"/>
                        </a:tabLst>
                      </a:pPr>
                      <a:r>
                        <a:rPr lang="en-US" sz="1000" dirty="0">
                          <a:effectLst/>
                        </a:rPr>
                        <a:t>SYNTHETIC CANNABINOID PANEL</a:t>
                      </a:r>
                      <a:endParaRPr lang="en-US" sz="1000" dirty="0">
                        <a:effectLst/>
                        <a:latin typeface="Times New Roman" panose="02020603050405020304" pitchFamily="18" charset="0"/>
                        <a:ea typeface="Times New Roman" panose="02020603050405020304" pitchFamily="18" charset="0"/>
                      </a:endParaRPr>
                    </a:p>
                  </a:txBody>
                  <a:tcPr marL="56184" marR="56184" marT="0" marB="0"/>
                </a:tc>
                <a:tc hMerge="1">
                  <a:txBody>
                    <a:bodyPr/>
                    <a:lstStyle/>
                    <a:p>
                      <a:endParaRPr lang="en-US"/>
                    </a:p>
                  </a:txBody>
                  <a:tcPr/>
                </a:tc>
              </a:tr>
              <a:tr h="156068">
                <a:tc>
                  <a:txBody>
                    <a:bodyPr/>
                    <a:lstStyle/>
                    <a:p>
                      <a:pPr marL="0" marR="0" algn="just">
                        <a:spcBef>
                          <a:spcPts val="0"/>
                        </a:spcBef>
                        <a:spcAft>
                          <a:spcPts val="0"/>
                        </a:spcAft>
                        <a:tabLst>
                          <a:tab pos="2743200" algn="ctr"/>
                          <a:tab pos="5486400" algn="r"/>
                        </a:tabLst>
                      </a:pPr>
                      <a:r>
                        <a:rPr lang="en-US" sz="900">
                          <a:effectLst/>
                        </a:rPr>
                        <a:t>1</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dirty="0">
                          <a:effectLst/>
                        </a:rPr>
                        <a:t>JWH-018-5-COOH</a:t>
                      </a:r>
                      <a:endParaRPr lang="en-US" sz="1000" dirty="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2</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JWH-019-6-OH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3</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JWH-073-4-COOH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4</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JWH-081-5-OH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5</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JWH-122-5-OH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6</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JWH-210-5-OH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7</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JWH-250-5-OH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8</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AM2201-4-OH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9</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dirty="0">
                          <a:effectLst/>
                        </a:rPr>
                        <a:t>MAM-2201-5-COOH/JWH 122 COOH</a:t>
                      </a:r>
                      <a:endParaRPr lang="en-US" sz="1000" dirty="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10</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RCS-4-5-COOH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11</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UR-144-5-COOH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12</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XLR-11-4-OH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13</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AKB-48 COOH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14</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5F AKB-48 metabolite</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15</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BB-22 metabolite</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16</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PB-22 Carb Indole</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17</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5F PB-22 Carb Indole</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18</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AB-PINACA</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19</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5F AB PINACA </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20</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dirty="0">
                          <a:effectLst/>
                        </a:rPr>
                        <a:t>ADB-PINACA-5-COOH</a:t>
                      </a:r>
                      <a:endParaRPr lang="en-US" sz="1000" dirty="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21</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ADBICA-5-COOH</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22</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AB-FUBINACA (Parent)</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23</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AB-CHMINACA (Parent)</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24</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AB-CHMINACA metab 4</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25</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AB-CHMINACA metab 6</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26</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ADB-FUBINACA (Parent)</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27</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a:effectLst/>
                        </a:rPr>
                        <a:t>5F-AMB</a:t>
                      </a:r>
                      <a:endParaRPr lang="en-US" sz="1000">
                        <a:effectLst/>
                        <a:latin typeface="Times New Roman" panose="02020603050405020304" pitchFamily="18" charset="0"/>
                        <a:ea typeface="Times New Roman" panose="02020603050405020304" pitchFamily="18" charset="0"/>
                      </a:endParaRPr>
                    </a:p>
                  </a:txBody>
                  <a:tcPr marL="56184" marR="56184" marT="0" marB="0"/>
                </a:tc>
              </a:tr>
              <a:tr h="156068">
                <a:tc>
                  <a:txBody>
                    <a:bodyPr/>
                    <a:lstStyle/>
                    <a:p>
                      <a:pPr marL="0" marR="0" algn="just">
                        <a:spcBef>
                          <a:spcPts val="0"/>
                        </a:spcBef>
                        <a:spcAft>
                          <a:spcPts val="0"/>
                        </a:spcAft>
                        <a:tabLst>
                          <a:tab pos="2743200" algn="ctr"/>
                          <a:tab pos="5486400" algn="r"/>
                        </a:tabLst>
                      </a:pPr>
                      <a:r>
                        <a:rPr lang="en-US" sz="900">
                          <a:effectLst/>
                        </a:rPr>
                        <a:t>28</a:t>
                      </a:r>
                      <a:endParaRPr lang="en-US" sz="1000">
                        <a:effectLst/>
                        <a:latin typeface="Times New Roman" panose="02020603050405020304" pitchFamily="18" charset="0"/>
                        <a:ea typeface="Times New Roman" panose="02020603050405020304" pitchFamily="18" charset="0"/>
                      </a:endParaRPr>
                    </a:p>
                  </a:txBody>
                  <a:tcPr marL="56184" marR="56184" marT="0" marB="0"/>
                </a:tc>
                <a:tc>
                  <a:txBody>
                    <a:bodyPr/>
                    <a:lstStyle/>
                    <a:p>
                      <a:pPr marL="0" marR="0" algn="just">
                        <a:spcBef>
                          <a:spcPts val="0"/>
                        </a:spcBef>
                        <a:spcAft>
                          <a:spcPts val="0"/>
                        </a:spcAft>
                        <a:tabLst>
                          <a:tab pos="2743200" algn="ctr"/>
                          <a:tab pos="5486400" algn="r"/>
                        </a:tabLst>
                      </a:pPr>
                      <a:r>
                        <a:rPr lang="en-US" sz="900" dirty="0">
                          <a:effectLst/>
                        </a:rPr>
                        <a:t>MAB-CHMINACA</a:t>
                      </a:r>
                      <a:endParaRPr lang="en-US" sz="1000" dirty="0">
                        <a:effectLst/>
                        <a:latin typeface="Times New Roman" panose="02020603050405020304" pitchFamily="18" charset="0"/>
                        <a:ea typeface="Times New Roman" panose="02020603050405020304" pitchFamily="18" charset="0"/>
                      </a:endParaRPr>
                    </a:p>
                  </a:txBody>
                  <a:tcPr marL="56184" marR="56184" marT="0" marB="0"/>
                </a:tc>
              </a:tr>
            </a:tbl>
          </a:graphicData>
        </a:graphic>
      </p:graphicFrame>
      <p:graphicFrame>
        <p:nvGraphicFramePr>
          <p:cNvPr id="10" name="Table 9"/>
          <p:cNvGraphicFramePr>
            <a:graphicFrameLocks noGrp="1"/>
          </p:cNvGraphicFramePr>
          <p:nvPr>
            <p:extLst/>
          </p:nvPr>
        </p:nvGraphicFramePr>
        <p:xfrm>
          <a:off x="5327016" y="1447800"/>
          <a:ext cx="2183552" cy="5227320"/>
        </p:xfrm>
        <a:graphic>
          <a:graphicData uri="http://schemas.openxmlformats.org/drawingml/2006/table">
            <a:tbl>
              <a:tblPr firstRow="1" firstCol="1" bandRow="1">
                <a:tableStyleId>{5C22544A-7EE6-4342-B048-85BDC9FD1C3A}</a:tableStyleId>
              </a:tblPr>
              <a:tblGrid>
                <a:gridCol w="216081"/>
                <a:gridCol w="1967471"/>
              </a:tblGrid>
              <a:tr h="119104">
                <a:tc gridSpan="2">
                  <a:txBody>
                    <a:bodyPr/>
                    <a:lstStyle/>
                    <a:p>
                      <a:pPr marL="0" marR="0" algn="just">
                        <a:spcBef>
                          <a:spcPts val="0"/>
                        </a:spcBef>
                        <a:spcAft>
                          <a:spcPts val="0"/>
                        </a:spcAft>
                        <a:tabLst>
                          <a:tab pos="2743200" algn="ctr"/>
                          <a:tab pos="5486400" algn="r"/>
                        </a:tabLst>
                      </a:pPr>
                      <a:r>
                        <a:rPr lang="en-US" sz="1000" dirty="0">
                          <a:effectLst/>
                        </a:rPr>
                        <a:t>DESIGNER STIMULANT PANEL</a:t>
                      </a:r>
                      <a:endParaRPr lang="en-US" sz="1000" dirty="0">
                        <a:effectLst/>
                        <a:latin typeface="Times New Roman" panose="02020603050405020304" pitchFamily="18" charset="0"/>
                        <a:ea typeface="Times New Roman" panose="02020603050405020304" pitchFamily="18" charset="0"/>
                      </a:endParaRPr>
                    </a:p>
                  </a:txBody>
                  <a:tcPr marL="42878" marR="42878" marT="0" marB="0"/>
                </a:tc>
                <a:tc hMerge="1">
                  <a:txBody>
                    <a:bodyPr/>
                    <a:lstStyle/>
                    <a:p>
                      <a:endParaRPr lang="en-US"/>
                    </a:p>
                  </a:txBody>
                  <a:tcPr/>
                </a:tc>
              </a:tr>
              <a:tr h="119104">
                <a:tc>
                  <a:txBody>
                    <a:bodyPr/>
                    <a:lstStyle/>
                    <a:p>
                      <a:pPr marL="0" marR="0" algn="just">
                        <a:spcBef>
                          <a:spcPts val="0"/>
                        </a:spcBef>
                        <a:spcAft>
                          <a:spcPts val="0"/>
                        </a:spcAft>
                        <a:tabLst>
                          <a:tab pos="2743200" algn="ctr"/>
                          <a:tab pos="5486400" algn="r"/>
                        </a:tabLst>
                      </a:pPr>
                      <a:r>
                        <a:rPr lang="en-US" sz="900" dirty="0">
                          <a:effectLst/>
                        </a:rPr>
                        <a:t>1</a:t>
                      </a:r>
                      <a:endParaRPr lang="en-US" sz="900" dirty="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25B-NBoMe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25I-NBoMe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3</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25C-NBoMe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2C-B</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5</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2-Fluoroamphetamine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6</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2-Fluoromethamphetamine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7</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3-Fluoromethcathinone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8</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4-Methylethcathinone (4-MEC)</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dirty="0">
                          <a:effectLst/>
                        </a:rPr>
                        <a:t>9</a:t>
                      </a:r>
                      <a:endParaRPr lang="en-US" sz="900" dirty="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Buphedrone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dirty="0">
                          <a:effectLst/>
                        </a:rPr>
                        <a:t>10</a:t>
                      </a:r>
                      <a:endParaRPr lang="en-US" sz="900" dirty="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a:effectLst/>
                        </a:rPr>
                        <a:t>Butylone</a:t>
                      </a:r>
                      <a:endParaRPr lang="en-US" sz="90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dirty="0">
                          <a:effectLst/>
                        </a:rPr>
                        <a:t>11</a:t>
                      </a:r>
                      <a:endParaRPr lang="en-US" sz="900" dirty="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a:effectLst/>
                        </a:rPr>
                        <a:t>Benzylpiperazine</a:t>
                      </a:r>
                      <a:endParaRPr lang="en-US" sz="90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12</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Cathinone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dirty="0">
                          <a:effectLst/>
                        </a:rPr>
                        <a:t>13</a:t>
                      </a:r>
                      <a:endParaRPr lang="en-US" sz="900" dirty="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Methcathinone</a:t>
                      </a:r>
                      <a:r>
                        <a:rPr lang="en-US" sz="900" dirty="0">
                          <a:effectLst/>
                        </a:rPr>
                        <a:t>/</a:t>
                      </a:r>
                      <a:r>
                        <a:rPr lang="en-US" sz="900" dirty="0" err="1">
                          <a:effectLst/>
                        </a:rPr>
                        <a:t>Ephedrone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14</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Ethylone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15</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Eutylone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16</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mCPP</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17</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MBDB</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18</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MDPV</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19</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a:effectLst/>
                        </a:rPr>
                        <a:t>a-PVP</a:t>
                      </a:r>
                      <a:endParaRPr lang="en-US" sz="90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20</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Mephedrone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21</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Methedrone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22</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Methylone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23</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Pentedrone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24</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Pentylone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25</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TFMPP</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26</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Phentermine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27</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a:effectLst/>
                        </a:rPr>
                        <a:t>B-Methylphenethylamine</a:t>
                      </a:r>
                      <a:endParaRPr lang="en-US" sz="90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28</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Trazodone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29</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Phenmetrazine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30</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Naphyrone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31</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Mitragynine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32</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Methoxetamine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33</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PMMA</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34</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2C-T-7</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35</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Flephedrone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36</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a:effectLst/>
                        </a:rPr>
                        <a:t>AH-7921</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r h="119104">
                <a:tc>
                  <a:txBody>
                    <a:bodyPr/>
                    <a:lstStyle/>
                    <a:p>
                      <a:pPr marL="0" marR="0" algn="just">
                        <a:spcBef>
                          <a:spcPts val="0"/>
                        </a:spcBef>
                        <a:spcAft>
                          <a:spcPts val="0"/>
                        </a:spcAft>
                        <a:tabLst>
                          <a:tab pos="2743200" algn="ctr"/>
                          <a:tab pos="5486400" algn="r"/>
                        </a:tabLst>
                      </a:pPr>
                      <a:r>
                        <a:rPr lang="en-US" sz="900">
                          <a:effectLst/>
                        </a:rPr>
                        <a:t>37</a:t>
                      </a:r>
                      <a:endParaRPr lang="en-US" sz="900">
                        <a:effectLst/>
                        <a:latin typeface="Times New Roman" panose="02020603050405020304" pitchFamily="18" charset="0"/>
                        <a:ea typeface="Times New Roman" panose="02020603050405020304" pitchFamily="18" charset="0"/>
                      </a:endParaRPr>
                    </a:p>
                  </a:txBody>
                  <a:tcPr marL="42878" marR="42878" marT="0" marB="0"/>
                </a:tc>
                <a:tc>
                  <a:txBody>
                    <a:bodyPr/>
                    <a:lstStyle/>
                    <a:p>
                      <a:pPr marL="0" marR="0" algn="just">
                        <a:spcBef>
                          <a:spcPts val="0"/>
                        </a:spcBef>
                        <a:spcAft>
                          <a:spcPts val="0"/>
                        </a:spcAft>
                        <a:tabLst>
                          <a:tab pos="2743200" algn="ctr"/>
                          <a:tab pos="5486400" algn="r"/>
                        </a:tabLst>
                      </a:pPr>
                      <a:r>
                        <a:rPr lang="en-US" sz="900" dirty="0" err="1">
                          <a:effectLst/>
                        </a:rPr>
                        <a:t>Methiopropamine</a:t>
                      </a:r>
                      <a:endParaRPr lang="en-US" sz="900" dirty="0">
                        <a:effectLst/>
                        <a:latin typeface="Times New Roman" panose="02020603050405020304" pitchFamily="18" charset="0"/>
                        <a:ea typeface="Times New Roman" panose="02020603050405020304" pitchFamily="18" charset="0"/>
                      </a:endParaRPr>
                    </a:p>
                  </a:txBody>
                  <a:tcPr marL="42878" marR="42878" marT="0" marB="0"/>
                </a:tc>
              </a:tr>
            </a:tbl>
          </a:graphicData>
        </a:graphic>
      </p:graphicFrame>
      <p:graphicFrame>
        <p:nvGraphicFramePr>
          <p:cNvPr id="11" name="Table 10"/>
          <p:cNvGraphicFramePr>
            <a:graphicFrameLocks noGrp="1"/>
          </p:cNvGraphicFramePr>
          <p:nvPr>
            <p:extLst/>
          </p:nvPr>
        </p:nvGraphicFramePr>
        <p:xfrm>
          <a:off x="7655984" y="1447800"/>
          <a:ext cx="1173480" cy="2446020"/>
        </p:xfrm>
        <a:graphic>
          <a:graphicData uri="http://schemas.openxmlformats.org/drawingml/2006/table">
            <a:tbl>
              <a:tblPr firstRow="1" firstCol="1" bandRow="1">
                <a:tableStyleId>{5C22544A-7EE6-4342-B048-85BDC9FD1C3A}</a:tableStyleId>
              </a:tblPr>
              <a:tblGrid>
                <a:gridCol w="264690"/>
                <a:gridCol w="908790"/>
              </a:tblGrid>
              <a:tr h="381000">
                <a:tc gridSpan="2">
                  <a:txBody>
                    <a:bodyPr/>
                    <a:lstStyle/>
                    <a:p>
                      <a:pPr marL="0" marR="0" algn="ctr">
                        <a:spcBef>
                          <a:spcPts val="0"/>
                        </a:spcBef>
                        <a:spcAft>
                          <a:spcPts val="0"/>
                        </a:spcAft>
                        <a:tabLst>
                          <a:tab pos="2743200" algn="ctr"/>
                          <a:tab pos="5486400" algn="r"/>
                        </a:tabLst>
                      </a:pPr>
                      <a:r>
                        <a:rPr lang="en-US" sz="1000" dirty="0" smtClean="0">
                          <a:effectLst/>
                        </a:rPr>
                        <a:t>THC/BARBS/LSD/</a:t>
                      </a:r>
                    </a:p>
                    <a:p>
                      <a:pPr marL="0" marR="0" algn="ctr">
                        <a:spcBef>
                          <a:spcPts val="0"/>
                        </a:spcBef>
                        <a:spcAft>
                          <a:spcPts val="0"/>
                        </a:spcAft>
                        <a:tabLst>
                          <a:tab pos="2743200" algn="ctr"/>
                          <a:tab pos="5486400" algn="r"/>
                        </a:tabLst>
                      </a:pPr>
                      <a:r>
                        <a:rPr lang="en-US" sz="1000" dirty="0" smtClean="0">
                          <a:effectLst/>
                        </a:rPr>
                        <a:t>BUPRENORPHINE</a:t>
                      </a:r>
                      <a:r>
                        <a:rPr lang="en-US" sz="1000" baseline="0" dirty="0" smtClean="0">
                          <a:effectLst/>
                        </a:rPr>
                        <a:t> </a:t>
                      </a:r>
                      <a:r>
                        <a:rPr lang="en-US" sz="1000" dirty="0" smtClean="0">
                          <a:effectLst/>
                        </a:rPr>
                        <a:t>PANEL</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r h="190500">
                <a:tc>
                  <a:txBody>
                    <a:bodyPr/>
                    <a:lstStyle/>
                    <a:p>
                      <a:pPr marL="0" marR="0" algn="just">
                        <a:spcBef>
                          <a:spcPts val="0"/>
                        </a:spcBef>
                        <a:spcAft>
                          <a:spcPts val="0"/>
                        </a:spcAft>
                        <a:tabLst>
                          <a:tab pos="2743200" algn="ctr"/>
                          <a:tab pos="5486400" algn="r"/>
                        </a:tabLst>
                      </a:pPr>
                      <a:r>
                        <a:rPr lang="en-US" sz="900" dirty="0">
                          <a:effectLst/>
                        </a:rPr>
                        <a:t>1</a:t>
                      </a:r>
                      <a:endParaRPr lang="en-US"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2743200" algn="ctr"/>
                          <a:tab pos="5486400" algn="r"/>
                        </a:tabLst>
                      </a:pPr>
                      <a:r>
                        <a:rPr lang="en-US" sz="900">
                          <a:effectLst/>
                        </a:rPr>
                        <a:t>THC-COOH</a:t>
                      </a:r>
                      <a:endParaRPr lang="en-US" sz="900">
                        <a:effectLst/>
                        <a:latin typeface="Times New Roman" panose="02020603050405020304" pitchFamily="18" charset="0"/>
                        <a:ea typeface="Times New Roman" panose="02020603050405020304" pitchFamily="18" charset="0"/>
                      </a:endParaRPr>
                    </a:p>
                  </a:txBody>
                  <a:tcPr marL="68580" marR="68580" marT="0" marB="0"/>
                </a:tc>
              </a:tr>
              <a:tr h="190500">
                <a:tc>
                  <a:txBody>
                    <a:bodyPr/>
                    <a:lstStyle/>
                    <a:p>
                      <a:pPr marL="0" marR="0" algn="just">
                        <a:spcBef>
                          <a:spcPts val="0"/>
                        </a:spcBef>
                        <a:spcAft>
                          <a:spcPts val="0"/>
                        </a:spcAft>
                        <a:tabLst>
                          <a:tab pos="2743200" algn="ctr"/>
                          <a:tab pos="5486400" algn="r"/>
                        </a:tabLst>
                      </a:pPr>
                      <a:r>
                        <a:rPr lang="en-US" sz="900" dirty="0">
                          <a:effectLst/>
                        </a:rPr>
                        <a:t>2</a:t>
                      </a:r>
                      <a:endParaRPr lang="en-US"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2743200" algn="ctr"/>
                          <a:tab pos="5486400" algn="r"/>
                        </a:tabLst>
                      </a:pPr>
                      <a:r>
                        <a:rPr lang="en-US" sz="900">
                          <a:effectLst/>
                        </a:rPr>
                        <a:t>Amobarbital</a:t>
                      </a:r>
                      <a:endParaRPr lang="en-US" sz="900">
                        <a:effectLst/>
                        <a:latin typeface="Times New Roman" panose="02020603050405020304" pitchFamily="18" charset="0"/>
                        <a:ea typeface="Times New Roman" panose="02020603050405020304" pitchFamily="18" charset="0"/>
                      </a:endParaRPr>
                    </a:p>
                  </a:txBody>
                  <a:tcPr marL="68580" marR="68580" marT="0" marB="0"/>
                </a:tc>
              </a:tr>
              <a:tr h="190500">
                <a:tc>
                  <a:txBody>
                    <a:bodyPr/>
                    <a:lstStyle/>
                    <a:p>
                      <a:pPr marL="0" marR="0" algn="just">
                        <a:spcBef>
                          <a:spcPts val="0"/>
                        </a:spcBef>
                        <a:spcAft>
                          <a:spcPts val="0"/>
                        </a:spcAft>
                        <a:tabLst>
                          <a:tab pos="2743200" algn="ctr"/>
                          <a:tab pos="5486400" algn="r"/>
                        </a:tabLst>
                      </a:pPr>
                      <a:r>
                        <a:rPr lang="en-US" sz="900" dirty="0">
                          <a:effectLst/>
                        </a:rPr>
                        <a:t>3</a:t>
                      </a:r>
                      <a:endParaRPr lang="en-US"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2743200" algn="ctr"/>
                          <a:tab pos="5486400" algn="r"/>
                        </a:tabLst>
                      </a:pPr>
                      <a:r>
                        <a:rPr lang="en-US" sz="900">
                          <a:effectLst/>
                        </a:rPr>
                        <a:t>Butalbital</a:t>
                      </a:r>
                      <a:endParaRPr lang="en-US" sz="900">
                        <a:effectLst/>
                        <a:latin typeface="Times New Roman" panose="02020603050405020304" pitchFamily="18" charset="0"/>
                        <a:ea typeface="Times New Roman" panose="02020603050405020304" pitchFamily="18" charset="0"/>
                      </a:endParaRPr>
                    </a:p>
                  </a:txBody>
                  <a:tcPr marL="68580" marR="68580" marT="0" marB="0"/>
                </a:tc>
              </a:tr>
              <a:tr h="190500">
                <a:tc>
                  <a:txBody>
                    <a:bodyPr/>
                    <a:lstStyle/>
                    <a:p>
                      <a:pPr marL="0" marR="0" algn="just">
                        <a:spcBef>
                          <a:spcPts val="0"/>
                        </a:spcBef>
                        <a:spcAft>
                          <a:spcPts val="0"/>
                        </a:spcAft>
                        <a:tabLst>
                          <a:tab pos="2743200" algn="ctr"/>
                          <a:tab pos="5486400" algn="r"/>
                        </a:tabLst>
                      </a:pPr>
                      <a:r>
                        <a:rPr lang="en-US" sz="900" dirty="0">
                          <a:effectLst/>
                        </a:rPr>
                        <a:t>4</a:t>
                      </a:r>
                      <a:endParaRPr lang="en-US"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2743200" algn="ctr"/>
                          <a:tab pos="5486400" algn="r"/>
                        </a:tabLst>
                      </a:pPr>
                      <a:r>
                        <a:rPr lang="en-US" sz="900">
                          <a:effectLst/>
                        </a:rPr>
                        <a:t>Pentobarbital</a:t>
                      </a:r>
                      <a:endParaRPr lang="en-US" sz="900">
                        <a:effectLst/>
                        <a:latin typeface="Times New Roman" panose="02020603050405020304" pitchFamily="18" charset="0"/>
                        <a:ea typeface="Times New Roman" panose="02020603050405020304" pitchFamily="18" charset="0"/>
                      </a:endParaRPr>
                    </a:p>
                  </a:txBody>
                  <a:tcPr marL="68580" marR="68580" marT="0" marB="0"/>
                </a:tc>
              </a:tr>
              <a:tr h="190500">
                <a:tc>
                  <a:txBody>
                    <a:bodyPr/>
                    <a:lstStyle/>
                    <a:p>
                      <a:pPr marL="0" marR="0" algn="just">
                        <a:spcBef>
                          <a:spcPts val="0"/>
                        </a:spcBef>
                        <a:spcAft>
                          <a:spcPts val="0"/>
                        </a:spcAft>
                        <a:tabLst>
                          <a:tab pos="2743200" algn="ctr"/>
                          <a:tab pos="5486400" algn="r"/>
                        </a:tabLst>
                      </a:pPr>
                      <a:r>
                        <a:rPr lang="en-US" sz="900" dirty="0">
                          <a:effectLst/>
                        </a:rPr>
                        <a:t>5</a:t>
                      </a:r>
                      <a:endParaRPr lang="en-US"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2743200" algn="ctr"/>
                          <a:tab pos="5486400" algn="r"/>
                        </a:tabLst>
                      </a:pPr>
                      <a:r>
                        <a:rPr lang="en-US" sz="900">
                          <a:effectLst/>
                        </a:rPr>
                        <a:t>Phenobarbital</a:t>
                      </a:r>
                      <a:endParaRPr lang="en-US" sz="900">
                        <a:effectLst/>
                        <a:latin typeface="Times New Roman" panose="02020603050405020304" pitchFamily="18" charset="0"/>
                        <a:ea typeface="Times New Roman" panose="02020603050405020304" pitchFamily="18" charset="0"/>
                      </a:endParaRPr>
                    </a:p>
                  </a:txBody>
                  <a:tcPr marL="68580" marR="68580" marT="0" marB="0"/>
                </a:tc>
              </a:tr>
              <a:tr h="190500">
                <a:tc>
                  <a:txBody>
                    <a:bodyPr/>
                    <a:lstStyle/>
                    <a:p>
                      <a:pPr marL="0" marR="0" algn="just">
                        <a:spcBef>
                          <a:spcPts val="0"/>
                        </a:spcBef>
                        <a:spcAft>
                          <a:spcPts val="0"/>
                        </a:spcAft>
                        <a:tabLst>
                          <a:tab pos="2743200" algn="ctr"/>
                          <a:tab pos="5486400" algn="r"/>
                        </a:tabLst>
                      </a:pPr>
                      <a:r>
                        <a:rPr lang="en-US" sz="900" dirty="0">
                          <a:effectLst/>
                        </a:rPr>
                        <a:t>6</a:t>
                      </a:r>
                      <a:endParaRPr lang="en-US"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2743200" algn="ctr"/>
                          <a:tab pos="5486400" algn="r"/>
                        </a:tabLst>
                      </a:pPr>
                      <a:r>
                        <a:rPr lang="en-US" sz="900">
                          <a:effectLst/>
                        </a:rPr>
                        <a:t>Secobarbital</a:t>
                      </a:r>
                      <a:endParaRPr lang="en-US" sz="900">
                        <a:effectLst/>
                        <a:latin typeface="Times New Roman" panose="02020603050405020304" pitchFamily="18" charset="0"/>
                        <a:ea typeface="Times New Roman" panose="02020603050405020304" pitchFamily="18" charset="0"/>
                      </a:endParaRPr>
                    </a:p>
                  </a:txBody>
                  <a:tcPr marL="68580" marR="68580" marT="0" marB="0"/>
                </a:tc>
              </a:tr>
              <a:tr h="190500">
                <a:tc>
                  <a:txBody>
                    <a:bodyPr/>
                    <a:lstStyle/>
                    <a:p>
                      <a:pPr marL="0" marR="0" algn="just">
                        <a:spcBef>
                          <a:spcPts val="0"/>
                        </a:spcBef>
                        <a:spcAft>
                          <a:spcPts val="0"/>
                        </a:spcAft>
                        <a:tabLst>
                          <a:tab pos="2743200" algn="ctr"/>
                          <a:tab pos="5486400" algn="r"/>
                        </a:tabLst>
                      </a:pPr>
                      <a:r>
                        <a:rPr lang="en-US" sz="900" dirty="0">
                          <a:effectLst/>
                        </a:rPr>
                        <a:t>7</a:t>
                      </a:r>
                      <a:endParaRPr lang="en-US"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2743200" algn="ctr"/>
                          <a:tab pos="5486400" algn="r"/>
                        </a:tabLst>
                      </a:pPr>
                      <a:r>
                        <a:rPr lang="en-US" sz="900" dirty="0">
                          <a:effectLst/>
                        </a:rPr>
                        <a:t>Buprenorphine</a:t>
                      </a:r>
                      <a:endParaRPr lang="en-US" sz="900" dirty="0">
                        <a:effectLst/>
                        <a:latin typeface="Times New Roman" panose="02020603050405020304" pitchFamily="18" charset="0"/>
                        <a:ea typeface="Times New Roman" panose="02020603050405020304" pitchFamily="18" charset="0"/>
                      </a:endParaRPr>
                    </a:p>
                  </a:txBody>
                  <a:tcPr marL="68580" marR="68580" marT="0" marB="0"/>
                </a:tc>
              </a:tr>
              <a:tr h="190500">
                <a:tc>
                  <a:txBody>
                    <a:bodyPr/>
                    <a:lstStyle/>
                    <a:p>
                      <a:pPr marL="0" marR="0" algn="just">
                        <a:spcBef>
                          <a:spcPts val="0"/>
                        </a:spcBef>
                        <a:spcAft>
                          <a:spcPts val="0"/>
                        </a:spcAft>
                        <a:tabLst>
                          <a:tab pos="2743200" algn="ctr"/>
                          <a:tab pos="5486400" algn="r"/>
                        </a:tabLst>
                      </a:pPr>
                      <a:r>
                        <a:rPr lang="en-US" sz="900" dirty="0">
                          <a:effectLst/>
                        </a:rPr>
                        <a:t>8</a:t>
                      </a:r>
                      <a:endParaRPr lang="en-US"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2743200" algn="ctr"/>
                          <a:tab pos="5486400" algn="r"/>
                        </a:tabLst>
                      </a:pPr>
                      <a:r>
                        <a:rPr lang="en-US" sz="900">
                          <a:effectLst/>
                        </a:rPr>
                        <a:t>Norbuprenorphine</a:t>
                      </a:r>
                      <a:endParaRPr lang="en-US" sz="900">
                        <a:effectLst/>
                        <a:latin typeface="Times New Roman" panose="02020603050405020304" pitchFamily="18" charset="0"/>
                        <a:ea typeface="Times New Roman" panose="02020603050405020304" pitchFamily="18" charset="0"/>
                      </a:endParaRPr>
                    </a:p>
                  </a:txBody>
                  <a:tcPr marL="68580" marR="68580" marT="0" marB="0"/>
                </a:tc>
              </a:tr>
              <a:tr h="190500">
                <a:tc>
                  <a:txBody>
                    <a:bodyPr/>
                    <a:lstStyle/>
                    <a:p>
                      <a:pPr marL="0" marR="0" algn="just">
                        <a:spcBef>
                          <a:spcPts val="0"/>
                        </a:spcBef>
                        <a:spcAft>
                          <a:spcPts val="0"/>
                        </a:spcAft>
                        <a:tabLst>
                          <a:tab pos="2743200" algn="ctr"/>
                          <a:tab pos="5486400" algn="r"/>
                        </a:tabLst>
                      </a:pPr>
                      <a:r>
                        <a:rPr lang="en-US" sz="900" dirty="0">
                          <a:effectLst/>
                        </a:rPr>
                        <a:t>9</a:t>
                      </a:r>
                      <a:endParaRPr lang="en-US"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2743200" algn="ctr"/>
                          <a:tab pos="5486400" algn="r"/>
                        </a:tabLst>
                      </a:pPr>
                      <a:r>
                        <a:rPr lang="en-US" sz="900" dirty="0">
                          <a:effectLst/>
                        </a:rPr>
                        <a:t>Naloxone</a:t>
                      </a:r>
                      <a:endParaRPr lang="en-US" sz="900" dirty="0">
                        <a:effectLst/>
                        <a:latin typeface="Times New Roman" panose="02020603050405020304" pitchFamily="18" charset="0"/>
                        <a:ea typeface="Times New Roman" panose="02020603050405020304" pitchFamily="18" charset="0"/>
                      </a:endParaRPr>
                    </a:p>
                  </a:txBody>
                  <a:tcPr marL="68580" marR="68580" marT="0" marB="0"/>
                </a:tc>
              </a:tr>
              <a:tr h="190500">
                <a:tc>
                  <a:txBody>
                    <a:bodyPr/>
                    <a:lstStyle/>
                    <a:p>
                      <a:pPr marL="0" marR="0" algn="just">
                        <a:spcBef>
                          <a:spcPts val="0"/>
                        </a:spcBef>
                        <a:spcAft>
                          <a:spcPts val="0"/>
                        </a:spcAft>
                        <a:tabLst>
                          <a:tab pos="2743200" algn="ctr"/>
                          <a:tab pos="5486400" algn="r"/>
                        </a:tabLst>
                      </a:pPr>
                      <a:r>
                        <a:rPr lang="en-US" sz="900" dirty="0">
                          <a:effectLst/>
                        </a:rPr>
                        <a:t>10</a:t>
                      </a:r>
                      <a:endParaRPr lang="en-US"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2743200" algn="ctr"/>
                          <a:tab pos="5486400" algn="r"/>
                        </a:tabLst>
                      </a:pPr>
                      <a:r>
                        <a:rPr lang="en-US" sz="900" dirty="0">
                          <a:effectLst/>
                        </a:rPr>
                        <a:t>LSD</a:t>
                      </a:r>
                      <a:endParaRPr lang="en-US" sz="9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graphicFrame>
        <p:nvGraphicFramePr>
          <p:cNvPr id="12" name="Content Placeholder 5"/>
          <p:cNvGraphicFramePr>
            <a:graphicFrameLocks/>
          </p:cNvGraphicFramePr>
          <p:nvPr>
            <p:extLst/>
          </p:nvPr>
        </p:nvGraphicFramePr>
        <p:xfrm>
          <a:off x="315452" y="976589"/>
          <a:ext cx="2580148" cy="5834462"/>
        </p:xfrm>
        <a:graphic>
          <a:graphicData uri="http://schemas.openxmlformats.org/drawingml/2006/table">
            <a:tbl>
              <a:tblPr firstRow="1" firstCol="1" bandRow="1">
                <a:tableStyleId>{5C22544A-7EE6-4342-B048-85BDC9FD1C3A}</a:tableStyleId>
              </a:tblPr>
              <a:tblGrid>
                <a:gridCol w="208123"/>
                <a:gridCol w="1103049"/>
                <a:gridCol w="244318"/>
                <a:gridCol w="1024658"/>
              </a:tblGrid>
              <a:tr h="210902">
                <a:tc gridSpan="4">
                  <a:txBody>
                    <a:bodyPr/>
                    <a:lstStyle/>
                    <a:p>
                      <a:pPr marL="0" marR="0">
                        <a:spcBef>
                          <a:spcPts val="0"/>
                        </a:spcBef>
                        <a:spcAft>
                          <a:spcPts val="0"/>
                        </a:spcAft>
                        <a:tabLst>
                          <a:tab pos="2743200" algn="ctr"/>
                          <a:tab pos="5486400" algn="r"/>
                        </a:tabLst>
                      </a:pPr>
                      <a:r>
                        <a:rPr lang="en-US" sz="1000" dirty="0">
                          <a:effectLst/>
                        </a:rPr>
                        <a:t>GENERAL PANEL</a:t>
                      </a:r>
                      <a:endParaRPr lang="en-US" sz="1000" dirty="0">
                        <a:effectLst/>
                        <a:latin typeface="Times New Roman" panose="02020603050405020304" pitchFamily="18" charset="0"/>
                        <a:ea typeface="Times New Roman" panose="02020603050405020304" pitchFamily="18" charset="0"/>
                      </a:endParaRPr>
                    </a:p>
                  </a:txBody>
                  <a:tcPr marL="37962" marR="37962"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105451">
                <a:tc>
                  <a:txBody>
                    <a:bodyPr/>
                    <a:lstStyle/>
                    <a:p>
                      <a:pPr marL="0" marR="0" algn="just">
                        <a:spcBef>
                          <a:spcPts val="0"/>
                        </a:spcBef>
                        <a:spcAft>
                          <a:spcPts val="0"/>
                        </a:spcAft>
                        <a:tabLst>
                          <a:tab pos="2743200" algn="ctr"/>
                          <a:tab pos="5486400" algn="r"/>
                        </a:tabLst>
                      </a:pPr>
                      <a:r>
                        <a:rPr lang="en-US" sz="900">
                          <a:effectLst/>
                        </a:rPr>
                        <a:t>1</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6-Acetylmorphine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41</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Hydroxyzine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dirty="0">
                          <a:effectLst/>
                        </a:rPr>
                        <a:t>2</a:t>
                      </a:r>
                      <a:endParaRPr lang="en-US" sz="900" dirty="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7-Aminoclonazepam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42</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Ketamine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Acetylfentanyl</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43</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Lorazepam</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dirty="0">
                          <a:effectLst/>
                        </a:rPr>
                        <a:t>Alprazolam</a:t>
                      </a:r>
                      <a:endParaRPr lang="en-US" sz="900" dirty="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44</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MDA</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5</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Amitriptyline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45</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MDEA</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6</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Amphetamine </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46</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MDMA</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7</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Atomoxetine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47</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Meperidine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8</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Benzoylecgonine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48</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Methadone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9</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Bupropion</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49</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Methamphetamine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10</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Carisoprodol</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50</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Methylphenidate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11</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Cetirizine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51</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Morphine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12</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Chlorpromazine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52</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Naloxone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13</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Citalopram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53</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err="1">
                          <a:effectLst/>
                        </a:rPr>
                        <a:t>Nordiazepam</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14</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Clonazepam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54</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err="1">
                          <a:effectLst/>
                        </a:rPr>
                        <a:t>Norfentanyl</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dirty="0">
                          <a:effectLst/>
                        </a:rPr>
                        <a:t>15</a:t>
                      </a:r>
                      <a:endParaRPr lang="en-US" sz="900" dirty="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Codeine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55</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err="1">
                          <a:effectLst/>
                        </a:rPr>
                        <a:t>Normeperidine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16</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Cyclobenzaprine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56</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a:effectLst/>
                        </a:rPr>
                        <a:t>Nortriptyline</a:t>
                      </a:r>
                      <a:endParaRPr lang="en-US" sz="90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17</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Demoxepam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57</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err="1">
                          <a:effectLst/>
                        </a:rPr>
                        <a:t>Oxazepam</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18</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Desalkflurazepam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58</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Oxycodone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19</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Desmorphine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59</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a:effectLst/>
                        </a:rPr>
                        <a:t>Oxymorphone</a:t>
                      </a:r>
                      <a:endParaRPr lang="en-US" sz="900">
                        <a:effectLst/>
                        <a:latin typeface="Times New Roman" panose="02020603050405020304" pitchFamily="18" charset="0"/>
                        <a:ea typeface="Times New Roman" panose="02020603050405020304" pitchFamily="18" charset="0"/>
                      </a:endParaRPr>
                    </a:p>
                  </a:txBody>
                  <a:tcPr marL="37962" marR="37962" marT="0" marB="0"/>
                </a:tc>
              </a:tr>
              <a:tr h="202466">
                <a:tc>
                  <a:txBody>
                    <a:bodyPr/>
                    <a:lstStyle/>
                    <a:p>
                      <a:pPr marL="0" marR="0" algn="just">
                        <a:spcBef>
                          <a:spcPts val="0"/>
                        </a:spcBef>
                        <a:spcAft>
                          <a:spcPts val="0"/>
                        </a:spcAft>
                        <a:tabLst>
                          <a:tab pos="2743200" algn="ctr"/>
                          <a:tab pos="5486400" algn="r"/>
                        </a:tabLst>
                      </a:pPr>
                      <a:r>
                        <a:rPr lang="en-US" sz="900">
                          <a:effectLst/>
                        </a:rPr>
                        <a:t>20</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pPr>
                      <a:r>
                        <a:rPr lang="en-US" sz="900">
                          <a:effectLst/>
                        </a:rPr>
                        <a:t>Desmethylvenlafaxine/Desvenlafaxine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60</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Paroxetine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21</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Dextromethorphan</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61</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PCP</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22</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Diazepam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62</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a:effectLst/>
                        </a:rPr>
                        <a:t>Phenmetrazine</a:t>
                      </a:r>
                      <a:endParaRPr lang="en-US" sz="90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23</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Diclazepam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63</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err="1">
                          <a:effectLst/>
                        </a:rPr>
                        <a:t>Phenazepam</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24</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Doxepin</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64</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a:effectLst/>
                        </a:rPr>
                        <a:t>Prazepam</a:t>
                      </a:r>
                      <a:endParaRPr lang="en-US" sz="90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25</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Duloxetine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65</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Promethazine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26</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EDDP</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66</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Pseudoephedrine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27</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Ephedrine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67</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err="1">
                          <a:effectLst/>
                        </a:rPr>
                        <a:t>Pyrazolam</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28</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Estazolam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68</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Propoxyphene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29</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Etizolam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69</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Quinidine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30</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Fentanyl</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70</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a:effectLst/>
                        </a:rPr>
                        <a:t>Quinine</a:t>
                      </a:r>
                      <a:endParaRPr lang="en-US" sz="90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31</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Flubromazepam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71</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a:effectLst/>
                        </a:rPr>
                        <a:t>Sertraline</a:t>
                      </a:r>
                      <a:endParaRPr lang="en-US" sz="90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32</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Flunitrazepam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72</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a:effectLst/>
                        </a:rPr>
                        <a:t>Tapentadol</a:t>
                      </a:r>
                      <a:endParaRPr lang="en-US" sz="90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33</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Fluoxetine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73</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a:effectLst/>
                        </a:rPr>
                        <a:t>Temazepam</a:t>
                      </a:r>
                      <a:endParaRPr lang="en-US" sz="90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34</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Flurazepam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74</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err="1">
                          <a:effectLst/>
                        </a:rPr>
                        <a:t>Thioridazine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35</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Haloperidol</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75</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Tramadol</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36</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Hydrocodone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76</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Venlafaxine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37</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Hydromorphone</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77</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err="1">
                          <a:effectLst/>
                        </a:rPr>
                        <a:t>Zaleplon</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38</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a-Hydroxyalprazolam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78</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a:effectLst/>
                        </a:rPr>
                        <a:t>Zolpidem</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39</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a:effectLst/>
                        </a:rPr>
                        <a:t>a-Hydroxymidazolam</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900" b="1" dirty="0">
                          <a:solidFill>
                            <a:schemeClr val="tx1"/>
                          </a:solidFill>
                          <a:effectLst/>
                        </a:rPr>
                        <a:t>79</a:t>
                      </a:r>
                      <a:endParaRPr lang="en-US" sz="900" b="1" dirty="0">
                        <a:solidFill>
                          <a:schemeClr val="tx1"/>
                        </a:solidFill>
                        <a:effectLst/>
                        <a:latin typeface="Times New Roman" panose="02020603050405020304" pitchFamily="18" charset="0"/>
                        <a:ea typeface="Times New Roman" panose="02020603050405020304" pitchFamily="18" charset="0"/>
                      </a:endParaRPr>
                    </a:p>
                  </a:txBody>
                  <a:tcPr marL="37962" marR="37962" marT="0" marB="0">
                    <a:solidFill>
                      <a:schemeClr val="accent1"/>
                    </a:solidFill>
                  </a:tcPr>
                </a:tc>
                <a:tc>
                  <a:txBody>
                    <a:bodyPr/>
                    <a:lstStyle/>
                    <a:p>
                      <a:pPr marL="0" marR="0">
                        <a:spcBef>
                          <a:spcPts val="0"/>
                        </a:spcBef>
                        <a:spcAft>
                          <a:spcPts val="0"/>
                        </a:spcAft>
                        <a:tabLst>
                          <a:tab pos="2743200" algn="ctr"/>
                          <a:tab pos="5486400" algn="r"/>
                        </a:tabLst>
                      </a:pPr>
                      <a:r>
                        <a:rPr lang="en-US" sz="900" dirty="0" err="1">
                          <a:effectLst/>
                        </a:rPr>
                        <a:t>Zopiclone</a:t>
                      </a:r>
                      <a:endParaRPr lang="en-US" sz="900" dirty="0">
                        <a:effectLst/>
                        <a:latin typeface="Times New Roman" panose="02020603050405020304" pitchFamily="18" charset="0"/>
                        <a:ea typeface="Times New Roman" panose="02020603050405020304" pitchFamily="18" charset="0"/>
                      </a:endParaRPr>
                    </a:p>
                  </a:txBody>
                  <a:tcPr marL="37962" marR="37962" marT="0" marB="0"/>
                </a:tc>
              </a:tr>
              <a:tr h="105451">
                <a:tc>
                  <a:txBody>
                    <a:bodyPr/>
                    <a:lstStyle/>
                    <a:p>
                      <a:pPr marL="0" marR="0" algn="just">
                        <a:spcBef>
                          <a:spcPts val="0"/>
                        </a:spcBef>
                        <a:spcAft>
                          <a:spcPts val="0"/>
                        </a:spcAft>
                        <a:tabLst>
                          <a:tab pos="2743200" algn="ctr"/>
                          <a:tab pos="5486400" algn="r"/>
                        </a:tabLst>
                      </a:pPr>
                      <a:r>
                        <a:rPr lang="en-US" sz="900">
                          <a:effectLst/>
                        </a:rPr>
                        <a:t>40</a:t>
                      </a:r>
                      <a:endParaRPr lang="en-US" sz="90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900" dirty="0">
                          <a:effectLst/>
                        </a:rPr>
                        <a:t>a-</a:t>
                      </a:r>
                      <a:r>
                        <a:rPr lang="en-US" sz="900" dirty="0" err="1">
                          <a:effectLst/>
                        </a:rPr>
                        <a:t>Hydroxytriazolam</a:t>
                      </a:r>
                      <a:endParaRPr lang="en-US" sz="900" dirty="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lgn="just">
                        <a:spcBef>
                          <a:spcPts val="0"/>
                        </a:spcBef>
                        <a:spcAft>
                          <a:spcPts val="0"/>
                        </a:spcAft>
                        <a:tabLst>
                          <a:tab pos="2743200" algn="ctr"/>
                          <a:tab pos="5486400" algn="r"/>
                        </a:tabLst>
                      </a:pPr>
                      <a:r>
                        <a:rPr lang="en-US" sz="700" dirty="0">
                          <a:effectLst/>
                        </a:rPr>
                        <a:t> </a:t>
                      </a:r>
                      <a:endParaRPr lang="en-US" sz="700" dirty="0">
                        <a:effectLst/>
                        <a:latin typeface="Times New Roman" panose="02020603050405020304" pitchFamily="18" charset="0"/>
                        <a:ea typeface="Times New Roman" panose="02020603050405020304" pitchFamily="18" charset="0"/>
                      </a:endParaRPr>
                    </a:p>
                  </a:txBody>
                  <a:tcPr marL="37962" marR="37962" marT="0" marB="0"/>
                </a:tc>
                <a:tc>
                  <a:txBody>
                    <a:bodyPr/>
                    <a:lstStyle/>
                    <a:p>
                      <a:pPr marL="0" marR="0">
                        <a:spcBef>
                          <a:spcPts val="0"/>
                        </a:spcBef>
                        <a:spcAft>
                          <a:spcPts val="0"/>
                        </a:spcAft>
                        <a:tabLst>
                          <a:tab pos="2743200" algn="ctr"/>
                          <a:tab pos="5486400" algn="r"/>
                        </a:tabLst>
                      </a:pPr>
                      <a:r>
                        <a:rPr lang="en-US" sz="700" dirty="0">
                          <a:effectLst/>
                        </a:rPr>
                        <a:t> </a:t>
                      </a:r>
                      <a:endParaRPr lang="en-US" sz="700" dirty="0">
                        <a:effectLst/>
                        <a:latin typeface="Times New Roman" panose="02020603050405020304" pitchFamily="18" charset="0"/>
                        <a:ea typeface="Times New Roman" panose="02020603050405020304" pitchFamily="18" charset="0"/>
                      </a:endParaRPr>
                    </a:p>
                  </a:txBody>
                  <a:tcPr marL="37962" marR="37962" marT="0" marB="0"/>
                </a:tc>
              </a:tr>
            </a:tbl>
          </a:graphicData>
        </a:graphic>
      </p:graphicFrame>
    </p:spTree>
    <p:extLst>
      <p:ext uri="{BB962C8B-B14F-4D97-AF65-F5344CB8AC3E}">
        <p14:creationId xmlns:p14="http://schemas.microsoft.com/office/powerpoint/2010/main" val="4199132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CDEWS-3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Study sites include: </a:t>
            </a:r>
          </a:p>
          <a:p>
            <a:pPr lvl="1"/>
            <a:r>
              <a:rPr lang="en-US" dirty="0" smtClean="0"/>
              <a:t>HOPE Probation program in Honolulu, HI</a:t>
            </a:r>
          </a:p>
          <a:p>
            <a:pPr lvl="1"/>
            <a:r>
              <a:rPr lang="en-US" dirty="0" smtClean="0"/>
              <a:t>2 Midwest prison inmate populations</a:t>
            </a:r>
          </a:p>
          <a:p>
            <a:pPr lvl="1"/>
            <a:r>
              <a:rPr lang="en-US" dirty="0" smtClean="0"/>
              <a:t>DC Parole and Probation program</a:t>
            </a:r>
          </a:p>
          <a:p>
            <a:pPr lvl="1"/>
            <a:r>
              <a:rPr lang="en-US" dirty="0" smtClean="0"/>
              <a:t>Maryland Parole and Probation program</a:t>
            </a:r>
          </a:p>
          <a:p>
            <a:pPr lvl="1"/>
            <a:endParaRPr lang="en-US" dirty="0"/>
          </a:p>
          <a:p>
            <a:r>
              <a:rPr lang="en-US" dirty="0" smtClean="0"/>
              <a:t>Findings from our Hawaii site and all previous reports can </a:t>
            </a:r>
            <a:r>
              <a:rPr lang="en-US" dirty="0"/>
              <a:t>be found at: </a:t>
            </a:r>
            <a:r>
              <a:rPr lang="en-US" dirty="0">
                <a:hlinkClick r:id="rId2"/>
              </a:rPr>
              <a:t>https://</a:t>
            </a:r>
            <a:r>
              <a:rPr lang="en-US" dirty="0" smtClean="0">
                <a:hlinkClick r:id="rId2"/>
              </a:rPr>
              <a:t>www.whitehouse.gov/ondcp/research-and-data</a:t>
            </a:r>
            <a:endParaRPr lang="en-US" dirty="0" smtClean="0"/>
          </a:p>
          <a:p>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a:p>
        </p:txBody>
      </p:sp>
      <p:sp>
        <p:nvSpPr>
          <p:cNvPr id="5" name="Slide Number Placeholder 4"/>
          <p:cNvSpPr>
            <a:spLocks noGrp="1"/>
          </p:cNvSpPr>
          <p:nvPr>
            <p:ph type="sldNum" sz="quarter" idx="12"/>
          </p:nvPr>
        </p:nvSpPr>
        <p:spPr/>
        <p:txBody>
          <a:bodyPr/>
          <a:lstStyle/>
          <a:p>
            <a:fld id="{8725E131-451B-4CC8-8D40-C1DA99C8F3CD}" type="slidenum">
              <a:rPr lang="en-US" smtClean="0"/>
              <a:pPr/>
              <a:t>18</a:t>
            </a:fld>
            <a:endParaRPr lang="en-US"/>
          </a:p>
        </p:txBody>
      </p:sp>
    </p:spTree>
    <p:extLst>
      <p:ext uri="{BB962C8B-B14F-4D97-AF65-F5344CB8AC3E}">
        <p14:creationId xmlns:p14="http://schemas.microsoft.com/office/powerpoint/2010/main" val="1196673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for Tracking Emerging Drug Trends</a:t>
            </a:r>
            <a:endParaRPr lang="en-US" dirty="0"/>
          </a:p>
        </p:txBody>
      </p:sp>
      <p:sp>
        <p:nvSpPr>
          <p:cNvPr id="3" name="Content Placeholder 2"/>
          <p:cNvSpPr>
            <a:spLocks noGrp="1"/>
          </p:cNvSpPr>
          <p:nvPr>
            <p:ph idx="1"/>
          </p:nvPr>
        </p:nvSpPr>
        <p:spPr>
          <a:xfrm>
            <a:off x="304800" y="1600201"/>
            <a:ext cx="8610600" cy="4876799"/>
          </a:xfrm>
        </p:spPr>
        <p:txBody>
          <a:bodyPr>
            <a:normAutofit fontScale="62500" lnSpcReduction="20000"/>
          </a:bodyPr>
          <a:lstStyle/>
          <a:p>
            <a:r>
              <a:rPr lang="en-US" dirty="0" smtClean="0"/>
              <a:t>National Drug Early Warning System (NDEWS) Network – </a:t>
            </a:r>
            <a:r>
              <a:rPr lang="en-US" dirty="0" smtClean="0">
                <a:hlinkClick r:id="rId2"/>
              </a:rPr>
              <a:t>www.ndews.org</a:t>
            </a:r>
            <a:r>
              <a:rPr lang="en-US" dirty="0" smtClean="0"/>
              <a:t> </a:t>
            </a:r>
          </a:p>
          <a:p>
            <a:r>
              <a:rPr lang="en-US" i="1" dirty="0" smtClean="0"/>
              <a:t>CESAR FAX </a:t>
            </a:r>
            <a:r>
              <a:rPr lang="en-US" dirty="0" smtClean="0"/>
              <a:t>Synthetic Cannabinoids Series – </a:t>
            </a:r>
            <a:r>
              <a:rPr lang="en-US" dirty="0" smtClean="0">
                <a:hlinkClick r:id="rId3"/>
              </a:rPr>
              <a:t>www.cesar.umd.edu</a:t>
            </a:r>
            <a:r>
              <a:rPr lang="en-US" dirty="0" smtClean="0"/>
              <a:t> </a:t>
            </a:r>
          </a:p>
          <a:p>
            <a:r>
              <a:rPr lang="en-US" dirty="0" smtClean="0"/>
              <a:t>National Institute on </a:t>
            </a:r>
            <a:r>
              <a:rPr lang="en-US" dirty="0"/>
              <a:t>Drug Abuse (NIDA) - </a:t>
            </a:r>
            <a:r>
              <a:rPr lang="en-US" dirty="0">
                <a:hlinkClick r:id="rId4"/>
              </a:rPr>
              <a:t>http://www.drugabuse.gov</a:t>
            </a:r>
            <a:r>
              <a:rPr lang="en-US" dirty="0" smtClean="0">
                <a:hlinkClick r:id="rId4"/>
              </a:rPr>
              <a:t>/</a:t>
            </a:r>
            <a:endParaRPr lang="en-US" dirty="0" smtClean="0"/>
          </a:p>
          <a:p>
            <a:r>
              <a:rPr lang="en-US" dirty="0" smtClean="0"/>
              <a:t>DEA Office of Diversion Control National Forensic Laboratory Information System (</a:t>
            </a:r>
            <a:r>
              <a:rPr lang="en-US" dirty="0"/>
              <a:t>NFLIS) – </a:t>
            </a:r>
            <a:r>
              <a:rPr lang="en-US" dirty="0" smtClean="0">
                <a:hlinkClick r:id="rId5"/>
              </a:rPr>
              <a:t>www.nflis.deadiversion.usdoj.gov/NFLISHome.aspx</a:t>
            </a:r>
            <a:r>
              <a:rPr lang="en-US" dirty="0" smtClean="0"/>
              <a:t> </a:t>
            </a:r>
          </a:p>
          <a:p>
            <a:r>
              <a:rPr lang="en-US" dirty="0" smtClean="0"/>
              <a:t>American Association of Poison Control Centers (AAPCC) Alerts – </a:t>
            </a:r>
            <a:r>
              <a:rPr lang="en-US" dirty="0" smtClean="0">
                <a:hlinkClick r:id="rId6"/>
              </a:rPr>
              <a:t>www.aapcc.org</a:t>
            </a:r>
            <a:r>
              <a:rPr lang="en-US" dirty="0" smtClean="0"/>
              <a:t> </a:t>
            </a:r>
          </a:p>
          <a:p>
            <a:r>
              <a:rPr lang="en-US" dirty="0"/>
              <a:t>United Nations Office on Drugs and </a:t>
            </a:r>
            <a:r>
              <a:rPr lang="en-US" dirty="0" smtClean="0"/>
              <a:t>Crime, </a:t>
            </a:r>
            <a:r>
              <a:rPr lang="en-US" dirty="0"/>
              <a:t>Early Warning Advisories and other reports – </a:t>
            </a:r>
            <a:r>
              <a:rPr lang="en-US" dirty="0" smtClean="0">
                <a:hlinkClick r:id="rId7"/>
              </a:rPr>
              <a:t>www.unodc.org</a:t>
            </a:r>
            <a:r>
              <a:rPr lang="en-US" dirty="0" smtClean="0"/>
              <a:t> </a:t>
            </a:r>
            <a:endParaRPr lang="en-US" dirty="0"/>
          </a:p>
          <a:p>
            <a:r>
              <a:rPr lang="en-US" dirty="0" smtClean="0"/>
              <a:t>NMS Lab Reports and Webinars – </a:t>
            </a:r>
            <a:r>
              <a:rPr lang="en-US" dirty="0" smtClean="0">
                <a:hlinkClick r:id="rId8"/>
              </a:rPr>
              <a:t>www.nmslabs.com</a:t>
            </a:r>
            <a:r>
              <a:rPr lang="en-US" dirty="0" smtClean="0"/>
              <a:t> and  </a:t>
            </a:r>
            <a:r>
              <a:rPr lang="en-US" dirty="0">
                <a:hlinkClick r:id="rId9"/>
              </a:rPr>
              <a:t>http://www.designerdrugtrends.org</a:t>
            </a:r>
            <a:r>
              <a:rPr lang="en-US" dirty="0" smtClean="0">
                <a:hlinkClick r:id="rId9"/>
              </a:rPr>
              <a:t>/</a:t>
            </a:r>
            <a:endParaRPr lang="en-US" dirty="0" smtClean="0"/>
          </a:p>
          <a:p>
            <a:r>
              <a:rPr lang="en-US" dirty="0" smtClean="0"/>
              <a:t>Scientific Working Group for the Analysis of Seized Drugs (SWGDRUG) -  </a:t>
            </a:r>
            <a:r>
              <a:rPr lang="en-US" dirty="0" smtClean="0">
                <a:hlinkClick r:id="rId10"/>
              </a:rPr>
              <a:t>http://www.swgdrug.org/monographs.htm</a:t>
            </a:r>
            <a:r>
              <a:rPr lang="en-US" dirty="0" smtClean="0"/>
              <a:t> </a:t>
            </a:r>
          </a:p>
          <a:p>
            <a:r>
              <a:rPr lang="en-US" dirty="0" smtClean="0"/>
              <a:t>European Monitoring Centre for Drugs and </a:t>
            </a:r>
            <a:r>
              <a:rPr lang="en-US" dirty="0"/>
              <a:t>Drug Addiction </a:t>
            </a:r>
            <a:r>
              <a:rPr lang="en-US" dirty="0" smtClean="0"/>
              <a:t>(EMCDDA) – </a:t>
            </a:r>
            <a:r>
              <a:rPr lang="en-US" dirty="0">
                <a:hlinkClick r:id="rId11"/>
              </a:rPr>
              <a:t>http://www.emcdda.europa.eu</a:t>
            </a:r>
            <a:r>
              <a:rPr lang="en-US" dirty="0" smtClean="0">
                <a:hlinkClick r:id="rId11"/>
              </a:rPr>
              <a:t>/</a:t>
            </a:r>
            <a:r>
              <a:rPr lang="en-US" dirty="0" smtClean="0"/>
              <a:t> </a:t>
            </a:r>
          </a:p>
        </p:txBody>
      </p:sp>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a:p>
        </p:txBody>
      </p:sp>
      <p:sp>
        <p:nvSpPr>
          <p:cNvPr id="5" name="Slide Number Placeholder 4"/>
          <p:cNvSpPr>
            <a:spLocks noGrp="1"/>
          </p:cNvSpPr>
          <p:nvPr>
            <p:ph type="sldNum" sz="quarter" idx="12"/>
          </p:nvPr>
        </p:nvSpPr>
        <p:spPr/>
        <p:txBody>
          <a:bodyPr/>
          <a:lstStyle/>
          <a:p>
            <a:fld id="{8725E131-451B-4CC8-8D40-C1DA99C8F3CD}" type="slidenum">
              <a:rPr lang="en-US" smtClean="0"/>
              <a:pPr/>
              <a:t>19</a:t>
            </a:fld>
            <a:endParaRPr lang="en-US" dirty="0"/>
          </a:p>
        </p:txBody>
      </p:sp>
    </p:spTree>
    <p:extLst>
      <p:ext uri="{BB962C8B-B14F-4D97-AF65-F5344CB8AC3E}">
        <p14:creationId xmlns:p14="http://schemas.microsoft.com/office/powerpoint/2010/main" val="423173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304800" y="1600201"/>
            <a:ext cx="8534400" cy="4525963"/>
          </a:xfrm>
        </p:spPr>
        <p:txBody>
          <a:bodyPr>
            <a:normAutofit fontScale="92500" lnSpcReduction="10000"/>
          </a:bodyPr>
          <a:lstStyle/>
          <a:p>
            <a:r>
              <a:rPr lang="en-US" sz="3000" dirty="0" smtClean="0"/>
              <a:t>Pretrial Services Agency for the District of Columbia</a:t>
            </a:r>
          </a:p>
          <a:p>
            <a:r>
              <a:rPr lang="en-US" sz="3000" dirty="0" smtClean="0"/>
              <a:t>White House Office of National Drug Control Policy</a:t>
            </a:r>
          </a:p>
          <a:p>
            <a:r>
              <a:rPr lang="en-US" sz="3000" dirty="0" smtClean="0"/>
              <a:t>Maryland Governor’s Office of Crime Control and Prevention</a:t>
            </a:r>
          </a:p>
          <a:p>
            <a:r>
              <a:rPr lang="en-US" sz="3000" dirty="0" smtClean="0"/>
              <a:t>Friends Medical Laboratory, Inc. and Clinical Reference Laboratory (CRL)</a:t>
            </a:r>
          </a:p>
          <a:p>
            <a:r>
              <a:rPr lang="en-US" sz="3000" dirty="0" smtClean="0"/>
              <a:t>Armed Forces Medical Examiner System </a:t>
            </a:r>
            <a:r>
              <a:rPr lang="en-US" sz="3000" dirty="0"/>
              <a:t>(</a:t>
            </a:r>
            <a:r>
              <a:rPr lang="en-US" sz="3000" dirty="0" smtClean="0"/>
              <a:t>AFMES) Laboratory </a:t>
            </a:r>
          </a:p>
          <a:p>
            <a:r>
              <a:rPr lang="en-US" sz="3000" dirty="0" smtClean="0"/>
              <a:t>CESAR Colleagues: </a:t>
            </a:r>
            <a:r>
              <a:rPr lang="en-US" sz="2800" dirty="0"/>
              <a:t>Eric D. Wish, Ph.D</a:t>
            </a:r>
            <a:r>
              <a:rPr lang="en-US" sz="2800" dirty="0" smtClean="0"/>
              <a:t>. and </a:t>
            </a:r>
            <a:r>
              <a:rPr lang="en-US" sz="2800" dirty="0"/>
              <a:t>Erin </a:t>
            </a:r>
            <a:r>
              <a:rPr lang="en-US" sz="2800" dirty="0" err="1"/>
              <a:t>Artigiani</a:t>
            </a:r>
            <a:r>
              <a:rPr lang="en-US" sz="2800" dirty="0"/>
              <a:t>, M.A</a:t>
            </a:r>
            <a:r>
              <a:rPr lang="en-US" sz="2800" dirty="0" smtClean="0"/>
              <a:t>. </a:t>
            </a:r>
            <a:endParaRPr lang="en-US" sz="2800" dirty="0"/>
          </a:p>
          <a:p>
            <a:endParaRPr lang="en-US" sz="3000" dirty="0" smtClean="0"/>
          </a:p>
          <a:p>
            <a:endParaRPr lang="en-US" sz="3000" dirty="0"/>
          </a:p>
        </p:txBody>
      </p:sp>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dirty="0"/>
          </a:p>
        </p:txBody>
      </p:sp>
      <p:sp>
        <p:nvSpPr>
          <p:cNvPr id="5" name="Slide Number Placeholder 4"/>
          <p:cNvSpPr>
            <a:spLocks noGrp="1"/>
          </p:cNvSpPr>
          <p:nvPr>
            <p:ph type="sldNum" sz="quarter" idx="12"/>
          </p:nvPr>
        </p:nvSpPr>
        <p:spPr/>
        <p:txBody>
          <a:bodyPr/>
          <a:lstStyle/>
          <a:p>
            <a:fld id="{8725E131-451B-4CC8-8D40-C1DA99C8F3CD}" type="slidenum">
              <a:rPr lang="en-US" smtClean="0"/>
              <a:pPr/>
              <a:t>2</a:t>
            </a:fld>
            <a:endParaRPr lang="en-US"/>
          </a:p>
        </p:txBody>
      </p:sp>
    </p:spTree>
    <p:extLst>
      <p:ext uri="{BB962C8B-B14F-4D97-AF65-F5344CB8AC3E}">
        <p14:creationId xmlns:p14="http://schemas.microsoft.com/office/powerpoint/2010/main" val="39153932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CESAR is LOOKING for SITES for CDEWS-5</a:t>
            </a:r>
            <a:endParaRPr lang="en-US" b="1" dirty="0"/>
          </a:p>
        </p:txBody>
      </p:sp>
      <p:sp>
        <p:nvSpPr>
          <p:cNvPr id="3" name="Content Placeholder 2"/>
          <p:cNvSpPr>
            <a:spLocks noGrp="1"/>
          </p:cNvSpPr>
          <p:nvPr>
            <p:ph idx="1"/>
          </p:nvPr>
        </p:nvSpPr>
        <p:spPr>
          <a:xfrm>
            <a:off x="457200" y="1752601"/>
            <a:ext cx="8229600" cy="4373563"/>
          </a:xfrm>
        </p:spPr>
        <p:txBody>
          <a:bodyPr>
            <a:normAutofit/>
          </a:bodyPr>
          <a:lstStyle/>
          <a:p>
            <a:r>
              <a:rPr lang="en-US" sz="2200" dirty="0" smtClean="0"/>
              <a:t>Population that is already being drug tested by a program or organization</a:t>
            </a:r>
          </a:p>
          <a:p>
            <a:r>
              <a:rPr lang="en-US" sz="2200" dirty="0" smtClean="0"/>
              <a:t>CJS or patient population</a:t>
            </a:r>
          </a:p>
          <a:p>
            <a:r>
              <a:rPr lang="en-US" sz="2200" dirty="0" smtClean="0"/>
              <a:t>No cost to the participating site</a:t>
            </a:r>
          </a:p>
          <a:p>
            <a:r>
              <a:rPr lang="en-US" sz="2200" dirty="0" smtClean="0"/>
              <a:t>All specimens will be de-identified before transfer to CESAR</a:t>
            </a:r>
          </a:p>
          <a:p>
            <a:r>
              <a:rPr lang="en-US" sz="2200" dirty="0" smtClean="0"/>
              <a:t>Participating sites will get an idea of what drugs their population is using that are not part of their testing panel</a:t>
            </a:r>
          </a:p>
        </p:txBody>
      </p:sp>
    </p:spTree>
    <p:extLst>
      <p:ext uri="{BB962C8B-B14F-4D97-AF65-F5344CB8AC3E}">
        <p14:creationId xmlns:p14="http://schemas.microsoft.com/office/powerpoint/2010/main" val="50642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10" name="Content Placeholder 9"/>
          <p:cNvSpPr>
            <a:spLocks noGrp="1"/>
          </p:cNvSpPr>
          <p:nvPr>
            <p:ph sz="half" idx="1"/>
          </p:nvPr>
        </p:nvSpPr>
        <p:spPr/>
        <p:txBody>
          <a:bodyPr/>
          <a:lstStyle/>
          <a:p>
            <a:pPr marL="0" indent="0">
              <a:buNone/>
            </a:pPr>
            <a:r>
              <a:rPr lang="en-US" dirty="0" smtClean="0"/>
              <a:t>Eric Wish</a:t>
            </a:r>
          </a:p>
          <a:p>
            <a:pPr marL="0" indent="0">
              <a:buNone/>
            </a:pPr>
            <a:r>
              <a:rPr lang="en-US" dirty="0" smtClean="0"/>
              <a:t>Director, CESAR</a:t>
            </a:r>
          </a:p>
          <a:p>
            <a:pPr marL="0" indent="0">
              <a:buNone/>
            </a:pPr>
            <a:r>
              <a:rPr lang="en-US" dirty="0" smtClean="0">
                <a:hlinkClick r:id="rId2"/>
              </a:rPr>
              <a:t>ewish@umd.edu</a:t>
            </a:r>
            <a:r>
              <a:rPr lang="en-US" dirty="0" smtClean="0"/>
              <a:t> </a:t>
            </a:r>
            <a:endParaRPr lang="en-US" dirty="0"/>
          </a:p>
        </p:txBody>
      </p:sp>
      <p:sp>
        <p:nvSpPr>
          <p:cNvPr id="11" name="Content Placeholder 10"/>
          <p:cNvSpPr>
            <a:spLocks noGrp="1"/>
          </p:cNvSpPr>
          <p:nvPr>
            <p:ph sz="half" idx="2"/>
          </p:nvPr>
        </p:nvSpPr>
        <p:spPr/>
        <p:txBody>
          <a:bodyPr/>
          <a:lstStyle/>
          <a:p>
            <a:pPr marL="0" indent="0">
              <a:buNone/>
            </a:pPr>
            <a:r>
              <a:rPr lang="en-US" dirty="0" smtClean="0"/>
              <a:t>Amy Billing</a:t>
            </a:r>
          </a:p>
          <a:p>
            <a:pPr marL="0" indent="0">
              <a:buNone/>
            </a:pPr>
            <a:r>
              <a:rPr lang="en-US" dirty="0" smtClean="0"/>
              <a:t>Faculty Specialist, CESAR</a:t>
            </a:r>
          </a:p>
          <a:p>
            <a:pPr marL="0" indent="0">
              <a:buNone/>
            </a:pPr>
            <a:r>
              <a:rPr lang="en-US" dirty="0" smtClean="0">
                <a:hlinkClick r:id="rId3"/>
              </a:rPr>
              <a:t>billing@umd.edu</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a:p>
        </p:txBody>
      </p:sp>
      <p:sp>
        <p:nvSpPr>
          <p:cNvPr id="5" name="Slide Number Placeholder 4"/>
          <p:cNvSpPr>
            <a:spLocks noGrp="1"/>
          </p:cNvSpPr>
          <p:nvPr>
            <p:ph type="sldNum" sz="quarter" idx="12"/>
          </p:nvPr>
        </p:nvSpPr>
        <p:spPr/>
        <p:txBody>
          <a:bodyPr/>
          <a:lstStyle/>
          <a:p>
            <a:fld id="{8725E131-451B-4CC8-8D40-C1DA99C8F3CD}" type="slidenum">
              <a:rPr lang="en-US" smtClean="0"/>
              <a:pPr/>
              <a:t>21</a:t>
            </a:fld>
            <a:endParaRPr lang="en-US"/>
          </a:p>
        </p:txBody>
      </p:sp>
    </p:spTree>
    <p:extLst>
      <p:ext uri="{BB962C8B-B14F-4D97-AF65-F5344CB8AC3E}">
        <p14:creationId xmlns:p14="http://schemas.microsoft.com/office/powerpoint/2010/main" val="55777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CDEWS</a:t>
            </a:r>
            <a:endParaRPr lang="en-US" dirty="0"/>
          </a:p>
        </p:txBody>
      </p:sp>
      <p:sp>
        <p:nvSpPr>
          <p:cNvPr id="3" name="Content Placeholder 2"/>
          <p:cNvSpPr>
            <a:spLocks noGrp="1"/>
          </p:cNvSpPr>
          <p:nvPr>
            <p:ph idx="1"/>
          </p:nvPr>
        </p:nvSpPr>
        <p:spPr/>
        <p:txBody>
          <a:bodyPr/>
          <a:lstStyle/>
          <a:p>
            <a:r>
              <a:rPr lang="en-US" dirty="0" smtClean="0"/>
              <a:t>Fill the need for </a:t>
            </a:r>
            <a:r>
              <a:rPr lang="en-US" dirty="0"/>
              <a:t>a rapid and low-cost system for identifying emerging drugs at the local community level (ONDCP, 2014</a:t>
            </a:r>
            <a:r>
              <a:rPr lang="en-US" dirty="0" smtClean="0"/>
              <a:t>)</a:t>
            </a:r>
          </a:p>
          <a:p>
            <a:r>
              <a:rPr lang="en-US" dirty="0" smtClean="0"/>
              <a:t>A </a:t>
            </a:r>
            <a:r>
              <a:rPr lang="en-US" dirty="0"/>
              <a:t>useful drug use monitoring system needs to be capable of rapidly responding to newly available drugs and of producing results quickly at minimal cost</a:t>
            </a:r>
          </a:p>
        </p:txBody>
      </p:sp>
      <p:sp>
        <p:nvSpPr>
          <p:cNvPr id="4" name="Date Placeholder 3"/>
          <p:cNvSpPr>
            <a:spLocks noGrp="1"/>
          </p:cNvSpPr>
          <p:nvPr>
            <p:ph type="dt" sz="half" idx="10"/>
          </p:nvPr>
        </p:nvSpPr>
        <p:spPr/>
        <p:txBody>
          <a:bodyPr/>
          <a:lstStyle/>
          <a:p>
            <a:fld id="{6302849D-61EE-4BFD-8982-31CFEE1DA40D}" type="datetime1">
              <a:rPr lang="en-US" smtClean="0"/>
              <a:pPr/>
              <a:t>9/2/2016</a:t>
            </a:fld>
            <a:endParaRPr lang="en-US"/>
          </a:p>
        </p:txBody>
      </p:sp>
      <p:sp>
        <p:nvSpPr>
          <p:cNvPr id="5" name="Slide Number Placeholder 4"/>
          <p:cNvSpPr>
            <a:spLocks noGrp="1"/>
          </p:cNvSpPr>
          <p:nvPr>
            <p:ph type="sldNum" sz="quarter" idx="12"/>
          </p:nvPr>
        </p:nvSpPr>
        <p:spPr/>
        <p:txBody>
          <a:bodyPr/>
          <a:lstStyle/>
          <a:p>
            <a:fld id="{8725E131-451B-4CC8-8D40-C1DA99C8F3CD}" type="slidenum">
              <a:rPr lang="en-US" smtClean="0"/>
              <a:pPr/>
              <a:t>3</a:t>
            </a:fld>
            <a:endParaRPr lang="en-US" dirty="0"/>
          </a:p>
        </p:txBody>
      </p:sp>
    </p:spTree>
    <p:extLst>
      <p:ext uri="{BB962C8B-B14F-4D97-AF65-F5344CB8AC3E}">
        <p14:creationId xmlns:p14="http://schemas.microsoft.com/office/powerpoint/2010/main" val="3577798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CDEWS </a:t>
            </a:r>
            <a:r>
              <a:rPr lang="en-US" sz="4000" b="1" dirty="0"/>
              <a:t>Methodology</a:t>
            </a:r>
          </a:p>
        </p:txBody>
      </p:sp>
      <p:sp>
        <p:nvSpPr>
          <p:cNvPr id="3" name="Content Placeholder 2"/>
          <p:cNvSpPr>
            <a:spLocks noGrp="1"/>
          </p:cNvSpPr>
          <p:nvPr>
            <p:ph idx="1"/>
          </p:nvPr>
        </p:nvSpPr>
        <p:spPr/>
        <p:txBody>
          <a:bodyPr>
            <a:normAutofit lnSpcReduction="10000"/>
          </a:bodyPr>
          <a:lstStyle/>
          <a:p>
            <a:pPr marL="457189" indent="-457189"/>
            <a:r>
              <a:rPr lang="en-US" dirty="0"/>
              <a:t>Funded by ONDCP</a:t>
            </a:r>
          </a:p>
          <a:p>
            <a:pPr marL="457189" indent="-457189"/>
            <a:r>
              <a:rPr lang="en-US" dirty="0"/>
              <a:t>Collects </a:t>
            </a:r>
            <a:r>
              <a:rPr lang="en-US" dirty="0" smtClean="0"/>
              <a:t>already obtained urine samples </a:t>
            </a:r>
            <a:r>
              <a:rPr lang="en-US" dirty="0"/>
              <a:t>from CJS </a:t>
            </a:r>
            <a:r>
              <a:rPr lang="en-US" dirty="0" smtClean="0"/>
              <a:t>drug </a:t>
            </a:r>
            <a:r>
              <a:rPr lang="en-US" dirty="0"/>
              <a:t>testing </a:t>
            </a:r>
            <a:r>
              <a:rPr lang="en-US" dirty="0" smtClean="0"/>
              <a:t>programs and hospitals</a:t>
            </a:r>
            <a:endParaRPr lang="en-US" dirty="0"/>
          </a:p>
          <a:p>
            <a:pPr marL="457189" indent="-457189"/>
            <a:r>
              <a:rPr lang="en-US" dirty="0"/>
              <a:t>Selects specimens that tested positive or negative and are ready to be discarded, without regard to age, gender, or </a:t>
            </a:r>
            <a:r>
              <a:rPr lang="en-US" dirty="0" smtClean="0"/>
              <a:t>charge</a:t>
            </a:r>
          </a:p>
          <a:p>
            <a:pPr marL="457189" indent="-457189"/>
            <a:r>
              <a:rPr lang="en-US" dirty="0" smtClean="0"/>
              <a:t>Re-test for an expanded panel, including synthetic cannabinoids and new psychoactive substances</a:t>
            </a:r>
            <a:endParaRPr lang="en-US" dirty="0"/>
          </a:p>
        </p:txBody>
      </p:sp>
      <p:sp>
        <p:nvSpPr>
          <p:cNvPr id="5" name="Date Placeholder 3"/>
          <p:cNvSpPr>
            <a:spLocks noGrp="1"/>
          </p:cNvSpPr>
          <p:nvPr>
            <p:ph type="dt" sz="half" idx="10"/>
          </p:nvPr>
        </p:nvSpPr>
        <p:spPr>
          <a:xfrm>
            <a:off x="457200" y="6356351"/>
            <a:ext cx="2133600" cy="365125"/>
          </a:xfrm>
        </p:spPr>
        <p:txBody>
          <a:bodyPr/>
          <a:lstStyle/>
          <a:p>
            <a:fld id="{6302849D-61EE-4BFD-8982-31CFEE1DA40D}" type="datetime1">
              <a:rPr lang="en-US" smtClean="0"/>
              <a:pPr/>
              <a:t>9/2/2016</a:t>
            </a:fld>
            <a:endParaRPr lang="en-US" dirty="0"/>
          </a:p>
        </p:txBody>
      </p:sp>
      <p:sp>
        <p:nvSpPr>
          <p:cNvPr id="7" name="Slide Number Placeholder 4"/>
          <p:cNvSpPr>
            <a:spLocks noGrp="1"/>
          </p:cNvSpPr>
          <p:nvPr>
            <p:ph type="sldNum" sz="quarter" idx="12"/>
          </p:nvPr>
        </p:nvSpPr>
        <p:spPr>
          <a:xfrm>
            <a:off x="6553200" y="6356351"/>
            <a:ext cx="2133600" cy="365125"/>
          </a:xfrm>
        </p:spPr>
        <p:txBody>
          <a:bodyPr/>
          <a:lstStyle/>
          <a:p>
            <a:r>
              <a:rPr lang="en-US" dirty="0" smtClean="0"/>
              <a:t>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CDEWS-2 </a:t>
            </a:r>
            <a:r>
              <a:rPr lang="en-US" sz="4000" b="1" dirty="0"/>
              <a:t>Goals</a:t>
            </a:r>
          </a:p>
        </p:txBody>
      </p:sp>
      <p:sp>
        <p:nvSpPr>
          <p:cNvPr id="3" name="Content Placeholder 2"/>
          <p:cNvSpPr>
            <a:spLocks noGrp="1"/>
          </p:cNvSpPr>
          <p:nvPr>
            <p:ph idx="1"/>
          </p:nvPr>
        </p:nvSpPr>
        <p:spPr>
          <a:xfrm>
            <a:off x="457200" y="1295401"/>
            <a:ext cx="8229600" cy="4525963"/>
          </a:xfrm>
        </p:spPr>
        <p:txBody>
          <a:bodyPr>
            <a:normAutofit/>
          </a:bodyPr>
          <a:lstStyle/>
          <a:p>
            <a:pPr lvl="0"/>
            <a:r>
              <a:rPr lang="en-US" dirty="0" smtClean="0"/>
              <a:t>Replicate the </a:t>
            </a:r>
            <a:r>
              <a:rPr lang="en-US" dirty="0"/>
              <a:t>CDEWS methodology in </a:t>
            </a:r>
            <a:r>
              <a:rPr lang="en-US" dirty="0" smtClean="0"/>
              <a:t>Washington, DC</a:t>
            </a:r>
            <a:endParaRPr lang="en-US" dirty="0"/>
          </a:p>
          <a:p>
            <a:pPr lvl="0"/>
            <a:r>
              <a:rPr lang="en-US" dirty="0" smtClean="0"/>
              <a:t>Expand CDEWS methodology to new sites and populations</a:t>
            </a:r>
            <a:endParaRPr lang="en-US" dirty="0"/>
          </a:p>
          <a:p>
            <a:pPr lvl="0"/>
            <a:r>
              <a:rPr lang="en-US" dirty="0" smtClean="0"/>
              <a:t>Test </a:t>
            </a:r>
            <a:r>
              <a:rPr lang="en-US" u="sng" dirty="0" smtClean="0"/>
              <a:t>all</a:t>
            </a:r>
            <a:r>
              <a:rPr lang="en-US" dirty="0" smtClean="0"/>
              <a:t> specimens for synthetic cannabinoids</a:t>
            </a:r>
          </a:p>
          <a:p>
            <a:pPr lvl="0"/>
            <a:r>
              <a:rPr lang="en-US" dirty="0" smtClean="0"/>
              <a:t>Add a juvenile population</a:t>
            </a:r>
            <a:endParaRPr lang="en-US" dirty="0"/>
          </a:p>
        </p:txBody>
      </p:sp>
      <p:sp>
        <p:nvSpPr>
          <p:cNvPr id="5" name="Date Placeholder 3"/>
          <p:cNvSpPr>
            <a:spLocks noGrp="1"/>
          </p:cNvSpPr>
          <p:nvPr>
            <p:ph type="dt" sz="half" idx="10"/>
          </p:nvPr>
        </p:nvSpPr>
        <p:spPr>
          <a:xfrm>
            <a:off x="457200" y="6356351"/>
            <a:ext cx="2133600" cy="365125"/>
          </a:xfrm>
        </p:spPr>
        <p:txBody>
          <a:bodyPr/>
          <a:lstStyle/>
          <a:p>
            <a:fld id="{6302849D-61EE-4BFD-8982-31CFEE1DA40D}" type="datetime1">
              <a:rPr lang="en-US" smtClean="0"/>
              <a:pPr/>
              <a:t>9/2/2016</a:t>
            </a:fld>
            <a:endParaRPr lang="en-US" dirty="0"/>
          </a:p>
        </p:txBody>
      </p:sp>
      <p:sp>
        <p:nvSpPr>
          <p:cNvPr id="7" name="Slide Number Placeholder 4"/>
          <p:cNvSpPr>
            <a:spLocks noGrp="1"/>
          </p:cNvSpPr>
          <p:nvPr>
            <p:ph type="sldNum" sz="quarter" idx="12"/>
          </p:nvPr>
        </p:nvSpPr>
        <p:spPr>
          <a:xfrm>
            <a:off x="6553200" y="6356351"/>
            <a:ext cx="2133600" cy="365125"/>
          </a:xfrm>
        </p:spPr>
        <p:txBody>
          <a:bodyPr/>
          <a:lstStyle/>
          <a:p>
            <a:r>
              <a:rPr lang="en-US" dirty="0" smtClean="0"/>
              <a:t>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800100"/>
          </a:xfrm>
        </p:spPr>
        <p:txBody>
          <a:bodyPr>
            <a:normAutofit/>
          </a:bodyPr>
          <a:lstStyle/>
          <a:p>
            <a:r>
              <a:rPr lang="en-US" sz="4000" b="1" dirty="0" smtClean="0"/>
              <a:t>What are Synthetic Cannabinoids?</a:t>
            </a:r>
            <a:endParaRPr lang="en-US" sz="4000" b="1" dirty="0"/>
          </a:p>
        </p:txBody>
      </p:sp>
      <p:sp>
        <p:nvSpPr>
          <p:cNvPr id="3" name="Content Placeholder 2"/>
          <p:cNvSpPr>
            <a:spLocks noGrp="1"/>
          </p:cNvSpPr>
          <p:nvPr>
            <p:ph idx="1"/>
          </p:nvPr>
        </p:nvSpPr>
        <p:spPr>
          <a:xfrm>
            <a:off x="457200" y="1219200"/>
            <a:ext cx="7467600" cy="5181600"/>
          </a:xfrm>
        </p:spPr>
        <p:txBody>
          <a:bodyPr>
            <a:noAutofit/>
          </a:bodyPr>
          <a:lstStyle/>
          <a:p>
            <a:r>
              <a:rPr lang="en-US" sz="2800" dirty="0" smtClean="0"/>
              <a:t>A blend of herbs and plant material sprayed with one or more synthesized chemical compounds or metabolites that are believed to bind to the same receptors as THC</a:t>
            </a:r>
          </a:p>
          <a:p>
            <a:r>
              <a:rPr lang="en-US" sz="2800" dirty="0" smtClean="0"/>
              <a:t>Sold in small pouches or packets of 0.5-5 grams each as herbal incense or potpourri and often marked as “not for human consumption”</a:t>
            </a:r>
          </a:p>
          <a:p>
            <a:r>
              <a:rPr lang="en-US" sz="2800" dirty="0" smtClean="0"/>
              <a:t>Typically smoked in joints or pipes or ingested in tea</a:t>
            </a:r>
          </a:p>
          <a:p>
            <a:r>
              <a:rPr lang="en-US" sz="2800" dirty="0" smtClean="0"/>
              <a:t>Not detected by standard drug tests</a:t>
            </a:r>
          </a:p>
        </p:txBody>
      </p:sp>
    </p:spTree>
    <p:extLst>
      <p:ext uri="{BB962C8B-B14F-4D97-AF65-F5344CB8AC3E}">
        <p14:creationId xmlns:p14="http://schemas.microsoft.com/office/powerpoint/2010/main" val="2718544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SC Testing Panel for CDEWS-1 &amp; CDEWS-2 </a:t>
            </a:r>
            <a:endParaRPr lang="en-US" sz="4000" b="1" dirty="0"/>
          </a:p>
        </p:txBody>
      </p:sp>
      <p:graphicFrame>
        <p:nvGraphicFramePr>
          <p:cNvPr id="6" name="Table 5"/>
          <p:cNvGraphicFramePr>
            <a:graphicFrameLocks noGrp="1"/>
          </p:cNvGraphicFramePr>
          <p:nvPr>
            <p:extLst/>
          </p:nvPr>
        </p:nvGraphicFramePr>
        <p:xfrm>
          <a:off x="1066800" y="1981197"/>
          <a:ext cx="3618513" cy="4126935"/>
        </p:xfrm>
        <a:graphic>
          <a:graphicData uri="http://schemas.openxmlformats.org/drawingml/2006/table">
            <a:tbl>
              <a:tblPr/>
              <a:tblGrid>
                <a:gridCol w="3618513"/>
              </a:tblGrid>
              <a:tr h="538480">
                <a:tc>
                  <a:txBody>
                    <a:bodyPr/>
                    <a:lstStyle/>
                    <a:p>
                      <a:pPr marL="0" marR="0" algn="ctr">
                        <a:lnSpc>
                          <a:spcPct val="115000"/>
                        </a:lnSpc>
                        <a:spcBef>
                          <a:spcPts val="0"/>
                        </a:spcBef>
                        <a:spcAft>
                          <a:spcPts val="0"/>
                        </a:spcAft>
                      </a:pPr>
                      <a:r>
                        <a:rPr lang="en-US" sz="1600" b="1" dirty="0">
                          <a:solidFill>
                            <a:srgbClr val="002060"/>
                          </a:solidFill>
                          <a:latin typeface="Calibri"/>
                          <a:ea typeface="Calibri"/>
                          <a:cs typeface="Times New Roman"/>
                        </a:rPr>
                        <a:t>Synthetic Cannabinoid Metabolites</a:t>
                      </a:r>
                      <a:endParaRPr lang="en-US" sz="1600" dirty="0">
                        <a:solidFill>
                          <a:srgbClr val="002060"/>
                        </a:solidFill>
                        <a:latin typeface="Calibri"/>
                        <a:ea typeface="Calibri"/>
                        <a:cs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B0EE"/>
                    </a:solidFill>
                  </a:tcPr>
                </a:tc>
              </a:tr>
              <a:tr h="276035">
                <a:tc>
                  <a:txBody>
                    <a:bodyPr/>
                    <a:lstStyle/>
                    <a:p>
                      <a:pPr marL="0" marR="0">
                        <a:lnSpc>
                          <a:spcPct val="115000"/>
                        </a:lnSpc>
                        <a:spcBef>
                          <a:spcPts val="0"/>
                        </a:spcBef>
                        <a:spcAft>
                          <a:spcPts val="0"/>
                        </a:spcAft>
                      </a:pPr>
                      <a:r>
                        <a:rPr lang="en-US" sz="1600" b="1" dirty="0">
                          <a:solidFill>
                            <a:srgbClr val="002060"/>
                          </a:solidFill>
                          <a:latin typeface="Calibri"/>
                          <a:ea typeface="Calibri"/>
                          <a:cs typeface="Times New Roman"/>
                        </a:rPr>
                        <a:t>Tested for in CDEWS 1</a:t>
                      </a:r>
                      <a:endParaRPr lang="en-US" sz="1600" dirty="0">
                        <a:solidFill>
                          <a:srgbClr val="002060"/>
                        </a:solidFill>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AM-2201</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JWH-018</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JWH-019</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JWH-073</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JWH-081</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JWH-122</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JWH-210</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JWH-250</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MAM-2201</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RCS-4</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UR-144</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XLR-11</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nvPr>
        </p:nvGraphicFramePr>
        <p:xfrm>
          <a:off x="4955741" y="2752456"/>
          <a:ext cx="3483409" cy="2760350"/>
        </p:xfrm>
        <a:graphic>
          <a:graphicData uri="http://schemas.openxmlformats.org/drawingml/2006/table">
            <a:tbl>
              <a:tblPr/>
              <a:tblGrid>
                <a:gridCol w="3483409"/>
              </a:tblGrid>
              <a:tr h="276035">
                <a:tc>
                  <a:txBody>
                    <a:bodyPr/>
                    <a:lstStyle/>
                    <a:p>
                      <a:pPr marL="0" marR="0">
                        <a:lnSpc>
                          <a:spcPct val="115000"/>
                        </a:lnSpc>
                        <a:spcBef>
                          <a:spcPts val="0"/>
                        </a:spcBef>
                        <a:spcAft>
                          <a:spcPts val="0"/>
                        </a:spcAft>
                      </a:pPr>
                      <a:r>
                        <a:rPr lang="en-US" sz="1600" b="1" dirty="0" smtClean="0">
                          <a:solidFill>
                            <a:srgbClr val="002060"/>
                          </a:solidFill>
                          <a:latin typeface="Calibri"/>
                          <a:ea typeface="Calibri"/>
                          <a:cs typeface="Times New Roman"/>
                        </a:rPr>
                        <a:t>Added in </a:t>
                      </a:r>
                      <a:r>
                        <a:rPr lang="en-US" sz="1600" b="1" dirty="0">
                          <a:solidFill>
                            <a:srgbClr val="002060"/>
                          </a:solidFill>
                          <a:latin typeface="Calibri"/>
                          <a:ea typeface="Calibri"/>
                          <a:cs typeface="Times New Roman"/>
                        </a:rPr>
                        <a:t>CDEWS 2</a:t>
                      </a:r>
                      <a:endParaRPr lang="en-US" sz="1600" dirty="0">
                        <a:solidFill>
                          <a:srgbClr val="002060"/>
                        </a:solidFill>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6035">
                <a:tc>
                  <a:txBody>
                    <a:bodyPr/>
                    <a:lstStyle/>
                    <a:p>
                      <a:pPr marL="0" marR="0" algn="ctr">
                        <a:lnSpc>
                          <a:spcPct val="115000"/>
                        </a:lnSpc>
                        <a:spcBef>
                          <a:spcPts val="0"/>
                        </a:spcBef>
                        <a:spcAft>
                          <a:spcPts val="0"/>
                        </a:spcAft>
                      </a:pPr>
                      <a:r>
                        <a:rPr lang="en-US" sz="1600" dirty="0" smtClean="0">
                          <a:solidFill>
                            <a:schemeClr val="tx1"/>
                          </a:solidFill>
                          <a:latin typeface="Calibri"/>
                          <a:ea typeface="Times New Roman"/>
                          <a:cs typeface="Arial"/>
                        </a:rPr>
                        <a:t>APINACA (AKB-48)</a:t>
                      </a:r>
                      <a:endParaRPr lang="en-US" sz="1600" dirty="0">
                        <a:solidFill>
                          <a:schemeClr val="tx1"/>
                        </a:solidFill>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smtClean="0">
                          <a:solidFill>
                            <a:schemeClr val="tx1"/>
                          </a:solidFill>
                          <a:latin typeface="Calibri"/>
                          <a:ea typeface="Times New Roman"/>
                          <a:cs typeface="Arial"/>
                        </a:rPr>
                        <a:t>5F-AKB-48</a:t>
                      </a:r>
                      <a:endParaRPr lang="en-US" sz="1600" dirty="0">
                        <a:solidFill>
                          <a:schemeClr val="tx1"/>
                        </a:solidFill>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a:latin typeface="Calibri"/>
                          <a:ea typeface="Calibri"/>
                          <a:cs typeface="Times New Roman"/>
                        </a:rPr>
                        <a:t>BB-22</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smtClean="0">
                          <a:latin typeface="Calibri"/>
                          <a:ea typeface="Calibri"/>
                          <a:cs typeface="Times New Roman"/>
                        </a:rPr>
                        <a:t>PB-22</a:t>
                      </a:r>
                      <a:endParaRPr lang="en-US" sz="16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smtClean="0">
                          <a:solidFill>
                            <a:schemeClr val="tx1"/>
                          </a:solidFill>
                          <a:latin typeface="Calibri"/>
                          <a:ea typeface="Times New Roman"/>
                          <a:cs typeface="Arial"/>
                        </a:rPr>
                        <a:t>5F-PB-22</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smtClean="0">
                          <a:solidFill>
                            <a:schemeClr val="tx1"/>
                          </a:solidFill>
                          <a:latin typeface="Calibri"/>
                          <a:ea typeface="Times New Roman"/>
                          <a:cs typeface="Arial"/>
                        </a:rPr>
                        <a:t>AB-PINACA</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600" dirty="0" smtClean="0">
                          <a:solidFill>
                            <a:schemeClr val="tx1"/>
                          </a:solidFill>
                          <a:latin typeface="Calibri"/>
                          <a:ea typeface="Times New Roman"/>
                          <a:cs typeface="Arial"/>
                        </a:rPr>
                        <a:t>5F-AB-PINACA</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smtClean="0">
                          <a:solidFill>
                            <a:schemeClr val="tx1"/>
                          </a:solidFill>
                          <a:latin typeface="Calibri"/>
                          <a:ea typeface="Times New Roman"/>
                          <a:cs typeface="Arial"/>
                        </a:rPr>
                        <a:t>ADB-PINACA</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035">
                <a:tc>
                  <a:txBody>
                    <a:bodyPr/>
                    <a:lstStyle/>
                    <a:p>
                      <a:pPr marL="0" marR="0" algn="ctr">
                        <a:lnSpc>
                          <a:spcPct val="115000"/>
                        </a:lnSpc>
                        <a:spcBef>
                          <a:spcPts val="0"/>
                        </a:spcBef>
                        <a:spcAft>
                          <a:spcPts val="0"/>
                        </a:spcAft>
                      </a:pPr>
                      <a:r>
                        <a:rPr lang="en-US" sz="1600" dirty="0" smtClean="0">
                          <a:solidFill>
                            <a:schemeClr val="tx1"/>
                          </a:solidFill>
                          <a:latin typeface="Calibri"/>
                          <a:ea typeface="Times New Roman"/>
                          <a:cs typeface="Arial"/>
                        </a:rPr>
                        <a:t>ADBICA</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Date Placeholder 3"/>
          <p:cNvSpPr>
            <a:spLocks noGrp="1"/>
          </p:cNvSpPr>
          <p:nvPr>
            <p:ph type="dt" sz="half" idx="10"/>
          </p:nvPr>
        </p:nvSpPr>
        <p:spPr>
          <a:xfrm>
            <a:off x="457200" y="6356351"/>
            <a:ext cx="2133600" cy="365125"/>
          </a:xfrm>
        </p:spPr>
        <p:txBody>
          <a:bodyPr/>
          <a:lstStyle/>
          <a:p>
            <a:fld id="{6302849D-61EE-4BFD-8982-31CFEE1DA40D}" type="datetime1">
              <a:rPr lang="en-US" smtClean="0"/>
              <a:pPr/>
              <a:t>9/2/2016</a:t>
            </a:fld>
            <a:endParaRPr lang="en-US" dirty="0"/>
          </a:p>
        </p:txBody>
      </p:sp>
      <p:sp>
        <p:nvSpPr>
          <p:cNvPr id="10" name="Slide Number Placeholder 4"/>
          <p:cNvSpPr>
            <a:spLocks noGrp="1"/>
          </p:cNvSpPr>
          <p:nvPr>
            <p:ph type="sldNum" sz="quarter" idx="12"/>
          </p:nvPr>
        </p:nvSpPr>
        <p:spPr>
          <a:xfrm>
            <a:off x="6553200" y="6356351"/>
            <a:ext cx="2133600" cy="365125"/>
          </a:xfrm>
        </p:spPr>
        <p:txBody>
          <a:bodyPr/>
          <a:lstStyle/>
          <a:p>
            <a:r>
              <a:rPr lang="en-US" dirty="0" smtClean="0"/>
              <a:t>6</a:t>
            </a:r>
            <a:endParaRPr lang="en-US" dirty="0"/>
          </a:p>
        </p:txBody>
      </p:sp>
    </p:spTree>
    <p:extLst>
      <p:ext uri="{BB962C8B-B14F-4D97-AF65-F5344CB8AC3E}">
        <p14:creationId xmlns:p14="http://schemas.microsoft.com/office/powerpoint/2010/main" val="1630513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4158"/>
            <a:ext cx="8305800" cy="1143000"/>
          </a:xfrm>
        </p:spPr>
        <p:txBody>
          <a:bodyPr>
            <a:normAutofit fontScale="90000"/>
          </a:bodyPr>
          <a:lstStyle/>
          <a:p>
            <a:r>
              <a:rPr lang="en-US" b="1" dirty="0" smtClean="0"/>
              <a:t>Toxicologists Interviewed for CDEWS-2</a:t>
            </a:r>
            <a:endParaRPr lang="en-US" dirty="0"/>
          </a:p>
        </p:txBody>
      </p:sp>
      <p:graphicFrame>
        <p:nvGraphicFramePr>
          <p:cNvPr id="7" name="Content Placeholder 5"/>
          <p:cNvGraphicFramePr>
            <a:graphicFrameLocks/>
          </p:cNvGraphicFramePr>
          <p:nvPr>
            <p:extLst/>
          </p:nvPr>
        </p:nvGraphicFramePr>
        <p:xfrm>
          <a:off x="607604" y="1632992"/>
          <a:ext cx="7989752" cy="4508005"/>
        </p:xfrm>
        <a:graphic>
          <a:graphicData uri="http://schemas.openxmlformats.org/drawingml/2006/table">
            <a:tbl>
              <a:tblPr firstRow="1" firstCol="1" bandRow="1">
                <a:tableStyleId>{5C22544A-7EE6-4342-B048-85BDC9FD1C3A}</a:tableStyleId>
              </a:tblPr>
              <a:tblGrid>
                <a:gridCol w="7989752"/>
              </a:tblGrid>
              <a:tr h="439581">
                <a:tc>
                  <a:txBody>
                    <a:bodyPr/>
                    <a:lstStyle/>
                    <a:p>
                      <a:pPr marL="0" marR="0" algn="ctr">
                        <a:spcBef>
                          <a:spcPts val="0"/>
                        </a:spcBef>
                        <a:spcAft>
                          <a:spcPts val="0"/>
                        </a:spcAft>
                      </a:pPr>
                      <a:r>
                        <a:rPr lang="en-US" sz="2000" dirty="0">
                          <a:solidFill>
                            <a:srgbClr val="002060"/>
                          </a:solidFill>
                          <a:effectLst/>
                        </a:rPr>
                        <a:t>Drug Testing Experts</a:t>
                      </a:r>
                      <a:endParaRPr lang="en-US" sz="2000" dirty="0">
                        <a:solidFill>
                          <a:srgbClr val="002060"/>
                        </a:solidFill>
                        <a:effectLst/>
                        <a:latin typeface="Times New Roman" panose="02020603050405020304" pitchFamily="18" charset="0"/>
                        <a:ea typeface="Times New Roman" panose="02020603050405020304" pitchFamily="18" charset="0"/>
                      </a:endParaRPr>
                    </a:p>
                  </a:txBody>
                  <a:tcPr marL="68580" marR="68580" marT="0" marB="0" anchor="ctr">
                    <a:solidFill>
                      <a:srgbClr val="CDD5F7"/>
                    </a:solidFill>
                  </a:tcPr>
                </a:tc>
              </a:tr>
              <a:tr h="271285">
                <a:tc>
                  <a:txBody>
                    <a:bodyPr/>
                    <a:lstStyle/>
                    <a:p>
                      <a:pPr marL="0" marR="0">
                        <a:spcBef>
                          <a:spcPts val="0"/>
                        </a:spcBef>
                        <a:spcAft>
                          <a:spcPts val="0"/>
                        </a:spcAft>
                      </a:pPr>
                      <a:r>
                        <a:rPr lang="en-US" sz="1600" b="0" dirty="0" smtClean="0">
                          <a:solidFill>
                            <a:schemeClr val="tx2"/>
                          </a:solidFill>
                          <a:effectLst/>
                        </a:rPr>
                        <a:t>1.  Armed </a:t>
                      </a:r>
                      <a:r>
                        <a:rPr lang="en-US" sz="1600" b="0" dirty="0">
                          <a:solidFill>
                            <a:schemeClr val="tx2"/>
                          </a:solidFill>
                          <a:effectLst/>
                        </a:rPr>
                        <a:t>Forces Medical Examiner System (AFMES)</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1285">
                <a:tc>
                  <a:txBody>
                    <a:bodyPr/>
                    <a:lstStyle/>
                    <a:p>
                      <a:pPr marL="0" marR="0">
                        <a:spcBef>
                          <a:spcPts val="0"/>
                        </a:spcBef>
                        <a:spcAft>
                          <a:spcPts val="0"/>
                        </a:spcAft>
                      </a:pPr>
                      <a:r>
                        <a:rPr lang="en-US" sz="1600" b="0" dirty="0" smtClean="0">
                          <a:solidFill>
                            <a:schemeClr val="tx2"/>
                          </a:solidFill>
                          <a:effectLst/>
                        </a:rPr>
                        <a:t>2.  Washington-Baltimore </a:t>
                      </a:r>
                      <a:r>
                        <a:rPr lang="en-US" sz="1600" b="0" dirty="0">
                          <a:solidFill>
                            <a:schemeClr val="tx2"/>
                          </a:solidFill>
                          <a:effectLst/>
                        </a:rPr>
                        <a:t>HIDTA</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noFill/>
                  </a:tcPr>
                </a:tc>
              </a:tr>
              <a:tr h="271285">
                <a:tc>
                  <a:txBody>
                    <a:bodyPr/>
                    <a:lstStyle/>
                    <a:p>
                      <a:pPr marL="0" marR="0">
                        <a:spcBef>
                          <a:spcPts val="0"/>
                        </a:spcBef>
                        <a:spcAft>
                          <a:spcPts val="0"/>
                        </a:spcAft>
                      </a:pPr>
                      <a:r>
                        <a:rPr lang="en-US" sz="1600" b="0" dirty="0" smtClean="0">
                          <a:solidFill>
                            <a:schemeClr val="tx2"/>
                          </a:solidFill>
                          <a:effectLst/>
                        </a:rPr>
                        <a:t>3.  Cayman </a:t>
                      </a:r>
                      <a:r>
                        <a:rPr lang="en-US" sz="1600" b="0" dirty="0">
                          <a:solidFill>
                            <a:schemeClr val="tx2"/>
                          </a:solidFill>
                          <a:effectLst/>
                        </a:rPr>
                        <a:t>Chemical</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1285">
                <a:tc>
                  <a:txBody>
                    <a:bodyPr/>
                    <a:lstStyle/>
                    <a:p>
                      <a:pPr marL="0" marR="0">
                        <a:spcBef>
                          <a:spcPts val="0"/>
                        </a:spcBef>
                        <a:spcAft>
                          <a:spcPts val="0"/>
                        </a:spcAft>
                      </a:pPr>
                      <a:r>
                        <a:rPr lang="en-US" sz="1600" b="0" dirty="0" smtClean="0">
                          <a:solidFill>
                            <a:schemeClr val="tx2"/>
                          </a:solidFill>
                          <a:effectLst/>
                        </a:rPr>
                        <a:t>4.  NMS </a:t>
                      </a:r>
                      <a:r>
                        <a:rPr lang="en-US" sz="1600" b="0" dirty="0">
                          <a:solidFill>
                            <a:schemeClr val="tx2"/>
                          </a:solidFill>
                          <a:effectLst/>
                        </a:rPr>
                        <a:t>Labs</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1285">
                <a:tc>
                  <a:txBody>
                    <a:bodyPr/>
                    <a:lstStyle/>
                    <a:p>
                      <a:pPr marL="0" marR="0">
                        <a:spcBef>
                          <a:spcPts val="0"/>
                        </a:spcBef>
                        <a:spcAft>
                          <a:spcPts val="0"/>
                        </a:spcAft>
                      </a:pPr>
                      <a:r>
                        <a:rPr lang="en-US" sz="1600" b="0" dirty="0" smtClean="0">
                          <a:solidFill>
                            <a:schemeClr val="tx2"/>
                          </a:solidFill>
                          <a:effectLst/>
                        </a:rPr>
                        <a:t>5.  Arkansas </a:t>
                      </a:r>
                      <a:r>
                        <a:rPr lang="en-US" sz="1600" b="0" dirty="0">
                          <a:solidFill>
                            <a:schemeClr val="tx2"/>
                          </a:solidFill>
                          <a:effectLst/>
                        </a:rPr>
                        <a:t>Public Health Laboratory, </a:t>
                      </a:r>
                      <a:r>
                        <a:rPr lang="en-US" sz="1600" b="0" dirty="0" smtClean="0">
                          <a:solidFill>
                            <a:schemeClr val="tx2"/>
                          </a:solidFill>
                          <a:effectLst/>
                        </a:rPr>
                        <a:t> Arkansas </a:t>
                      </a:r>
                      <a:r>
                        <a:rPr lang="en-US" sz="1600" b="0" dirty="0">
                          <a:solidFill>
                            <a:schemeClr val="tx2"/>
                          </a:solidFill>
                          <a:effectLst/>
                        </a:rPr>
                        <a:t>Department of Health</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1285">
                <a:tc>
                  <a:txBody>
                    <a:bodyPr/>
                    <a:lstStyle/>
                    <a:p>
                      <a:pPr marL="0" marR="0">
                        <a:spcBef>
                          <a:spcPts val="0"/>
                        </a:spcBef>
                        <a:spcAft>
                          <a:spcPts val="0"/>
                        </a:spcAft>
                      </a:pPr>
                      <a:r>
                        <a:rPr lang="en-US" sz="1600" b="0" dirty="0" smtClean="0">
                          <a:solidFill>
                            <a:schemeClr val="tx2"/>
                          </a:solidFill>
                          <a:effectLst/>
                        </a:rPr>
                        <a:t>6.  U.S</a:t>
                      </a:r>
                      <a:r>
                        <a:rPr lang="en-US" sz="1600" b="0" dirty="0">
                          <a:solidFill>
                            <a:schemeClr val="tx2"/>
                          </a:solidFill>
                          <a:effectLst/>
                        </a:rPr>
                        <a:t>. Drug Enforcement Administration (DEA) Western Lab</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8380">
                <a:tc>
                  <a:txBody>
                    <a:bodyPr/>
                    <a:lstStyle/>
                    <a:p>
                      <a:pPr marL="0" marR="0">
                        <a:spcBef>
                          <a:spcPts val="0"/>
                        </a:spcBef>
                        <a:spcAft>
                          <a:spcPts val="0"/>
                        </a:spcAft>
                      </a:pPr>
                      <a:r>
                        <a:rPr lang="en-US" sz="1600" b="0" dirty="0" smtClean="0">
                          <a:solidFill>
                            <a:schemeClr val="tx2"/>
                          </a:solidFill>
                          <a:effectLst/>
                        </a:rPr>
                        <a:t>7.  Addiction </a:t>
                      </a:r>
                      <a:r>
                        <a:rPr lang="en-US" sz="1600" b="0" dirty="0">
                          <a:solidFill>
                            <a:schemeClr val="tx2"/>
                          </a:solidFill>
                          <a:effectLst/>
                        </a:rPr>
                        <a:t>Research and Treatment Services, University of Colorado Denver</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1285">
                <a:tc>
                  <a:txBody>
                    <a:bodyPr/>
                    <a:lstStyle/>
                    <a:p>
                      <a:pPr marL="0" marR="0">
                        <a:spcBef>
                          <a:spcPts val="0"/>
                        </a:spcBef>
                        <a:spcAft>
                          <a:spcPts val="0"/>
                        </a:spcAft>
                      </a:pPr>
                      <a:r>
                        <a:rPr lang="en-US" sz="1600" b="0" dirty="0" smtClean="0">
                          <a:solidFill>
                            <a:schemeClr val="tx2"/>
                          </a:solidFill>
                          <a:effectLst/>
                        </a:rPr>
                        <a:t>8.  Rocky </a:t>
                      </a:r>
                      <a:r>
                        <a:rPr lang="en-US" sz="1600" b="0" dirty="0">
                          <a:solidFill>
                            <a:schemeClr val="tx2"/>
                          </a:solidFill>
                          <a:effectLst/>
                        </a:rPr>
                        <a:t>Mountain HIDTA</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8644">
                <a:tc>
                  <a:txBody>
                    <a:bodyPr/>
                    <a:lstStyle/>
                    <a:p>
                      <a:pPr marL="0" marR="0">
                        <a:spcBef>
                          <a:spcPts val="0"/>
                        </a:spcBef>
                        <a:spcAft>
                          <a:spcPts val="0"/>
                        </a:spcAft>
                      </a:pPr>
                      <a:r>
                        <a:rPr lang="en-US" sz="1600" b="0" dirty="0" smtClean="0">
                          <a:solidFill>
                            <a:schemeClr val="tx2"/>
                          </a:solidFill>
                          <a:effectLst/>
                        </a:rPr>
                        <a:t>9.  National </a:t>
                      </a:r>
                      <a:r>
                        <a:rPr lang="en-US" sz="1600" b="0" dirty="0">
                          <a:solidFill>
                            <a:schemeClr val="tx2"/>
                          </a:solidFill>
                          <a:effectLst/>
                        </a:rPr>
                        <a:t>Institute on Drug Abuse, National Institutes of Health Biomedical Research Center</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1285">
                <a:tc>
                  <a:txBody>
                    <a:bodyPr/>
                    <a:lstStyle/>
                    <a:p>
                      <a:pPr marL="0" marR="0">
                        <a:spcBef>
                          <a:spcPts val="0"/>
                        </a:spcBef>
                        <a:spcAft>
                          <a:spcPts val="0"/>
                        </a:spcAft>
                      </a:pPr>
                      <a:r>
                        <a:rPr lang="en-US" sz="1600" b="0" dirty="0" smtClean="0">
                          <a:solidFill>
                            <a:schemeClr val="tx2"/>
                          </a:solidFill>
                          <a:effectLst/>
                        </a:rPr>
                        <a:t>10. Denver </a:t>
                      </a:r>
                      <a:r>
                        <a:rPr lang="en-US" sz="1600" b="0" dirty="0">
                          <a:solidFill>
                            <a:schemeClr val="tx2"/>
                          </a:solidFill>
                          <a:effectLst/>
                        </a:rPr>
                        <a:t>Office of Drug Strategy &amp; Denver CEWG</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1285">
                <a:tc>
                  <a:txBody>
                    <a:bodyPr/>
                    <a:lstStyle/>
                    <a:p>
                      <a:pPr marL="0" marR="0">
                        <a:spcBef>
                          <a:spcPts val="0"/>
                        </a:spcBef>
                        <a:spcAft>
                          <a:spcPts val="0"/>
                        </a:spcAft>
                      </a:pPr>
                      <a:r>
                        <a:rPr lang="en-US" sz="1600" b="0" dirty="0" smtClean="0">
                          <a:solidFill>
                            <a:schemeClr val="tx2"/>
                          </a:solidFill>
                          <a:effectLst/>
                        </a:rPr>
                        <a:t>11. U.S</a:t>
                      </a:r>
                      <a:r>
                        <a:rPr lang="en-US" sz="1600" b="0" dirty="0">
                          <a:solidFill>
                            <a:schemeClr val="tx2"/>
                          </a:solidFill>
                          <a:effectLst/>
                        </a:rPr>
                        <a:t>. Drug Enforcement Administration (DEA), Denver Division</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1285">
                <a:tc>
                  <a:txBody>
                    <a:bodyPr/>
                    <a:lstStyle/>
                    <a:p>
                      <a:pPr marL="0" marR="0">
                        <a:spcBef>
                          <a:spcPts val="0"/>
                        </a:spcBef>
                        <a:spcAft>
                          <a:spcPts val="0"/>
                        </a:spcAft>
                      </a:pPr>
                      <a:r>
                        <a:rPr lang="en-US" sz="1600" b="0" dirty="0" smtClean="0">
                          <a:solidFill>
                            <a:schemeClr val="tx2"/>
                          </a:solidFill>
                          <a:effectLst/>
                        </a:rPr>
                        <a:t>12. Pretrial </a:t>
                      </a:r>
                      <a:r>
                        <a:rPr lang="en-US" sz="1600" b="0" dirty="0">
                          <a:solidFill>
                            <a:schemeClr val="tx2"/>
                          </a:solidFill>
                          <a:effectLst/>
                        </a:rPr>
                        <a:t>Services Agency for the District of Columbia </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55980">
                <a:tc>
                  <a:txBody>
                    <a:bodyPr/>
                    <a:lstStyle/>
                    <a:p>
                      <a:pPr marL="0" marR="0">
                        <a:spcBef>
                          <a:spcPts val="0"/>
                        </a:spcBef>
                        <a:spcAft>
                          <a:spcPts val="0"/>
                        </a:spcAft>
                      </a:pPr>
                      <a:r>
                        <a:rPr lang="en-US" sz="1600" b="0" dirty="0" smtClean="0">
                          <a:solidFill>
                            <a:schemeClr val="tx2"/>
                          </a:solidFill>
                          <a:effectLst/>
                        </a:rPr>
                        <a:t>13. U.S</a:t>
                      </a:r>
                      <a:r>
                        <a:rPr lang="en-US" sz="1600" b="0" dirty="0">
                          <a:solidFill>
                            <a:schemeClr val="tx2"/>
                          </a:solidFill>
                          <a:effectLst/>
                        </a:rPr>
                        <a:t>. Drug Enforcement Administration (DEA), Field Intelligence, Denver Division</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1285">
                <a:tc>
                  <a:txBody>
                    <a:bodyPr/>
                    <a:lstStyle/>
                    <a:p>
                      <a:pPr marL="0" marR="0">
                        <a:spcBef>
                          <a:spcPts val="0"/>
                        </a:spcBef>
                        <a:spcAft>
                          <a:spcPts val="0"/>
                        </a:spcAft>
                      </a:pPr>
                      <a:r>
                        <a:rPr lang="en-US" sz="1600" b="0" dirty="0" smtClean="0">
                          <a:solidFill>
                            <a:schemeClr val="tx2"/>
                          </a:solidFill>
                          <a:effectLst/>
                        </a:rPr>
                        <a:t>14. Friends </a:t>
                      </a:r>
                      <a:r>
                        <a:rPr lang="en-US" sz="1600" b="0" dirty="0">
                          <a:solidFill>
                            <a:schemeClr val="tx2"/>
                          </a:solidFill>
                          <a:effectLst/>
                        </a:rPr>
                        <a:t>Medical Laboratory</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r h="271285">
                <a:tc>
                  <a:txBody>
                    <a:bodyPr/>
                    <a:lstStyle/>
                    <a:p>
                      <a:pPr marL="0" marR="0">
                        <a:spcBef>
                          <a:spcPts val="0"/>
                        </a:spcBef>
                        <a:spcAft>
                          <a:spcPts val="0"/>
                        </a:spcAft>
                      </a:pPr>
                      <a:r>
                        <a:rPr lang="en-US" sz="1600" b="0" dirty="0" smtClean="0">
                          <a:solidFill>
                            <a:schemeClr val="tx2"/>
                          </a:solidFill>
                          <a:effectLst/>
                        </a:rPr>
                        <a:t>15. Denver </a:t>
                      </a:r>
                      <a:r>
                        <a:rPr lang="en-US" sz="1600" b="0" dirty="0">
                          <a:solidFill>
                            <a:schemeClr val="tx2"/>
                          </a:solidFill>
                          <a:effectLst/>
                        </a:rPr>
                        <a:t>Police Department Crime Laboratory</a:t>
                      </a:r>
                      <a:endParaRPr lang="en-US" sz="16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oFill/>
                  </a:tcPr>
                </a:tc>
              </a:tr>
            </a:tbl>
          </a:graphicData>
        </a:graphic>
      </p:graphicFrame>
      <p:sp>
        <p:nvSpPr>
          <p:cNvPr id="6" name="Date Placeholder 3"/>
          <p:cNvSpPr>
            <a:spLocks noGrp="1"/>
          </p:cNvSpPr>
          <p:nvPr>
            <p:ph type="dt" sz="half" idx="10"/>
          </p:nvPr>
        </p:nvSpPr>
        <p:spPr>
          <a:xfrm>
            <a:off x="457200" y="6356351"/>
            <a:ext cx="2133600" cy="365125"/>
          </a:xfrm>
        </p:spPr>
        <p:txBody>
          <a:bodyPr/>
          <a:lstStyle/>
          <a:p>
            <a:fld id="{6302849D-61EE-4BFD-8982-31CFEE1DA40D}" type="datetime1">
              <a:rPr lang="en-US" smtClean="0"/>
              <a:pPr/>
              <a:t>9/2/2016</a:t>
            </a:fld>
            <a:endParaRPr lang="en-US" dirty="0"/>
          </a:p>
        </p:txBody>
      </p:sp>
      <p:sp>
        <p:nvSpPr>
          <p:cNvPr id="8" name="Slide Number Placeholder 4"/>
          <p:cNvSpPr>
            <a:spLocks noGrp="1"/>
          </p:cNvSpPr>
          <p:nvPr>
            <p:ph type="sldNum" sz="quarter" idx="12"/>
          </p:nvPr>
        </p:nvSpPr>
        <p:spPr>
          <a:xfrm>
            <a:off x="6553200" y="6356351"/>
            <a:ext cx="2133600" cy="365125"/>
          </a:xfrm>
        </p:spPr>
        <p:txBody>
          <a:bodyPr/>
          <a:lstStyle/>
          <a:p>
            <a:r>
              <a:rPr lang="en-US" dirty="0" smtClean="0"/>
              <a:t>7</a:t>
            </a:r>
            <a:endParaRPr lang="en-US" dirty="0"/>
          </a:p>
        </p:txBody>
      </p:sp>
    </p:spTree>
    <p:extLst>
      <p:ext uri="{BB962C8B-B14F-4D97-AF65-F5344CB8AC3E}">
        <p14:creationId xmlns:p14="http://schemas.microsoft.com/office/powerpoint/2010/main" val="1078057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CDEWS Limitations</a:t>
            </a:r>
          </a:p>
        </p:txBody>
      </p:sp>
      <p:sp>
        <p:nvSpPr>
          <p:cNvPr id="3" name="Content Placeholder 2"/>
          <p:cNvSpPr>
            <a:spLocks noGrp="1"/>
          </p:cNvSpPr>
          <p:nvPr>
            <p:ph idx="1"/>
          </p:nvPr>
        </p:nvSpPr>
        <p:spPr>
          <a:xfrm>
            <a:off x="291515" y="1417638"/>
            <a:ext cx="8395285" cy="3886200"/>
          </a:xfrm>
        </p:spPr>
        <p:txBody>
          <a:bodyPr>
            <a:noAutofit/>
          </a:bodyPr>
          <a:lstStyle/>
          <a:p>
            <a:r>
              <a:rPr lang="en-US" sz="2000" dirty="0"/>
              <a:t>CDEWS provides a snapshot of the relative recent use of tested drugs in the tested populations; results are not </a:t>
            </a:r>
            <a:r>
              <a:rPr lang="en-US" sz="2000" dirty="0" smtClean="0"/>
              <a:t>generalizable </a:t>
            </a:r>
            <a:r>
              <a:rPr lang="en-US" sz="2000" dirty="0"/>
              <a:t>to all </a:t>
            </a:r>
            <a:r>
              <a:rPr lang="en-US" sz="2000" dirty="0" smtClean="0"/>
              <a:t>offenders.</a:t>
            </a:r>
            <a:endParaRPr lang="en-US" sz="2000" dirty="0"/>
          </a:p>
          <a:p>
            <a:r>
              <a:rPr lang="en-US" sz="2000" dirty="0"/>
              <a:t>Persons being tested by CJS monitoring programs are typically at high risk for drug abuse and do not represent the greater population from which they come; However, drug trends in high risk criminal justice populations may foreshadow drug use trends that show up later in the general </a:t>
            </a:r>
            <a:r>
              <a:rPr lang="en-US" sz="2000" dirty="0" smtClean="0"/>
              <a:t>population.</a:t>
            </a:r>
          </a:p>
          <a:p>
            <a:r>
              <a:rPr lang="en-US" sz="2000" dirty="0"/>
              <a:t>Lengthy holding times </a:t>
            </a:r>
            <a:r>
              <a:rPr lang="en-US" sz="2000" dirty="0" smtClean="0"/>
              <a:t>due to legal requirements may </a:t>
            </a:r>
            <a:r>
              <a:rPr lang="en-US" sz="2000" dirty="0"/>
              <a:t>have resulted in the degradation of some specimens, making it less likely to detect certain drugs such as </a:t>
            </a:r>
            <a:r>
              <a:rPr lang="en-US" sz="2000" dirty="0" smtClean="0"/>
              <a:t>new psychoactive substances (</a:t>
            </a:r>
            <a:r>
              <a:rPr lang="en-US" sz="2000" dirty="0" err="1" smtClean="0"/>
              <a:t>Huestis</a:t>
            </a:r>
            <a:r>
              <a:rPr lang="en-US" sz="2000" dirty="0"/>
              <a:t>, 2013). </a:t>
            </a:r>
          </a:p>
          <a:p>
            <a:r>
              <a:rPr lang="en-US" sz="2000" dirty="0" smtClean="0"/>
              <a:t>Urine tests alone cannot determine whether or not a prescription drug was used under medical supervision. Rather, CDEWS </a:t>
            </a:r>
            <a:r>
              <a:rPr lang="en-US" sz="2000" dirty="0"/>
              <a:t>can best be viewed as providing timely information about local drug use and availability that can be used to target communities where additional information may be collected. </a:t>
            </a:r>
            <a:endParaRPr lang="en-US" sz="2000" dirty="0" smtClean="0"/>
          </a:p>
        </p:txBody>
      </p:sp>
      <p:sp>
        <p:nvSpPr>
          <p:cNvPr id="5" name="Date Placeholder 3"/>
          <p:cNvSpPr>
            <a:spLocks noGrp="1"/>
          </p:cNvSpPr>
          <p:nvPr>
            <p:ph type="dt" sz="half" idx="10"/>
          </p:nvPr>
        </p:nvSpPr>
        <p:spPr>
          <a:xfrm>
            <a:off x="457200" y="6356351"/>
            <a:ext cx="2133600" cy="365125"/>
          </a:xfrm>
        </p:spPr>
        <p:txBody>
          <a:bodyPr/>
          <a:lstStyle/>
          <a:p>
            <a:fld id="{6302849D-61EE-4BFD-8982-31CFEE1DA40D}" type="datetime1">
              <a:rPr lang="en-US" smtClean="0"/>
              <a:pPr/>
              <a:t>9/2/2016</a:t>
            </a:fld>
            <a:endParaRPr lang="en-US" dirty="0"/>
          </a:p>
        </p:txBody>
      </p:sp>
      <p:sp>
        <p:nvSpPr>
          <p:cNvPr id="7" name="Slide Number Placeholder 4"/>
          <p:cNvSpPr>
            <a:spLocks noGrp="1"/>
          </p:cNvSpPr>
          <p:nvPr>
            <p:ph type="sldNum" sz="quarter" idx="12"/>
          </p:nvPr>
        </p:nvSpPr>
        <p:spPr>
          <a:xfrm>
            <a:off x="6553200" y="6356351"/>
            <a:ext cx="2133600" cy="365125"/>
          </a:xfrm>
        </p:spPr>
        <p:txBody>
          <a:bodyPr/>
          <a:lstStyle/>
          <a:p>
            <a:r>
              <a:rPr lang="en-US" dirty="0"/>
              <a:t>8</a:t>
            </a:r>
          </a:p>
        </p:txBody>
      </p:sp>
    </p:spTree>
    <p:extLst>
      <p:ext uri="{BB962C8B-B14F-4D97-AF65-F5344CB8AC3E}">
        <p14:creationId xmlns:p14="http://schemas.microsoft.com/office/powerpoint/2010/main" val="2160096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27227</TotalTime>
  <Words>2045</Words>
  <Application>Microsoft Office PowerPoint</Application>
  <PresentationFormat>On-screen Show (4:3)</PresentationFormat>
  <Paragraphs>673</Paragraphs>
  <Slides>21</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Narrow</vt:lpstr>
      <vt:lpstr>Calibri</vt:lpstr>
      <vt:lpstr>Times New Roman</vt:lpstr>
      <vt:lpstr>Office Theme</vt:lpstr>
      <vt:lpstr>Synthetic Cannabinoids: Findings from the Community Drug Early Warning System (CDEWS-2)</vt:lpstr>
      <vt:lpstr>Acknowledgements</vt:lpstr>
      <vt:lpstr>Purpose of CDEWS</vt:lpstr>
      <vt:lpstr>CDEWS Methodology</vt:lpstr>
      <vt:lpstr>CDEWS-2 Goals</vt:lpstr>
      <vt:lpstr>What are Synthetic Cannabinoids?</vt:lpstr>
      <vt:lpstr>SC Testing Panel for CDEWS-1 &amp; CDEWS-2 </vt:lpstr>
      <vt:lpstr>Toxicologists Interviewed for CDEWS-2</vt:lpstr>
      <vt:lpstr>CDEWS Limitations</vt:lpstr>
      <vt:lpstr>CDEWS Study Sites</vt:lpstr>
      <vt:lpstr>CDEWS-1 Metabolites Found in All Synthetic Cannabinoid Positive Specimens from Five CJS Populations in Three Sites, 2013  (N=118) </vt:lpstr>
      <vt:lpstr>Metabolites Found In All Synthetic Cannabinoid Positive Specimens, By CDEWS-2 Population, 2014</vt:lpstr>
      <vt:lpstr>Metabolites Identified in SC Positive Specimens from Washington, DC, CDEWS-1 and CDEWS-2 Studies</vt:lpstr>
      <vt:lpstr>CDEWS-1 Percentage of Specimens from Three DC CJS Male Populations Combined Testing Positive for Synthetic Cannabinoids, by PSA Drug Screen Result and Age, 2013 (N=341 specimens from Washington, DC Parole &amp; Probation, Pretrial Surveillance and Lockup)  </vt:lpstr>
      <vt:lpstr>CDEWS-2 Percentage of Specimens for Adult Male DC Parolees/Probationers and Juvenile Males Testing Positive+ for Synthetic Cannabinoids, by PSA Drug Screening Result and Age, 2014 (N=453)‡</vt:lpstr>
      <vt:lpstr>Implications of CDEWS Findings</vt:lpstr>
      <vt:lpstr> CDEWS-3 Testing Panel (Testing conducted by the Armed Forces Medical Examiner System Laboratory) </vt:lpstr>
      <vt:lpstr>CDEWS-3 Overview</vt:lpstr>
      <vt:lpstr>Sources for Tracking Emerging Drug Trends</vt:lpstr>
      <vt:lpstr>CESAR is LOOKING for SITES for CDEWS-5</vt:lpstr>
      <vt:lpstr>Contact Information</vt:lpstr>
    </vt:vector>
  </TitlesOfParts>
  <Company>CESAR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Drug Early Warning System (CDEWS) Washington, DC, Preliminary Results</dc:title>
  <dc:creator>ERIN</dc:creator>
  <cp:lastModifiedBy>Amy S. Billing</cp:lastModifiedBy>
  <cp:revision>721</cp:revision>
  <cp:lastPrinted>2016-09-02T18:15:08Z</cp:lastPrinted>
  <dcterms:created xsi:type="dcterms:W3CDTF">2013-05-10T19:22:34Z</dcterms:created>
  <dcterms:modified xsi:type="dcterms:W3CDTF">2016-09-02T18:45:53Z</dcterms:modified>
</cp:coreProperties>
</file>